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325" r:id="rId2"/>
    <p:sldId id="666" r:id="rId3"/>
    <p:sldId id="776" r:id="rId4"/>
    <p:sldId id="676" r:id="rId5"/>
    <p:sldId id="865" r:id="rId6"/>
    <p:sldId id="467" r:id="rId7"/>
    <p:sldId id="820" r:id="rId8"/>
    <p:sldId id="824" r:id="rId9"/>
    <p:sldId id="828" r:id="rId10"/>
    <p:sldId id="829" r:id="rId11"/>
    <p:sldId id="844" r:id="rId12"/>
    <p:sldId id="830" r:id="rId13"/>
    <p:sldId id="831" r:id="rId14"/>
    <p:sldId id="838" r:id="rId15"/>
    <p:sldId id="832" r:id="rId16"/>
    <p:sldId id="839" r:id="rId17"/>
    <p:sldId id="833" r:id="rId18"/>
    <p:sldId id="834" r:id="rId19"/>
    <p:sldId id="836" r:id="rId20"/>
    <p:sldId id="840" r:id="rId21"/>
    <p:sldId id="837" r:id="rId22"/>
    <p:sldId id="841" r:id="rId23"/>
    <p:sldId id="822" r:id="rId24"/>
    <p:sldId id="835" r:id="rId25"/>
    <p:sldId id="842" r:id="rId26"/>
    <p:sldId id="843" r:id="rId27"/>
    <p:sldId id="846" r:id="rId28"/>
    <p:sldId id="847" r:id="rId29"/>
    <p:sldId id="866" r:id="rId30"/>
    <p:sldId id="867" r:id="rId31"/>
    <p:sldId id="672" r:id="rId32"/>
    <p:sldId id="868" r:id="rId33"/>
    <p:sldId id="869" r:id="rId34"/>
    <p:sldId id="823" r:id="rId35"/>
    <p:sldId id="848" r:id="rId36"/>
    <p:sldId id="849" r:id="rId37"/>
    <p:sldId id="805" r:id="rId38"/>
    <p:sldId id="825" r:id="rId39"/>
    <p:sldId id="677" r:id="rId40"/>
    <p:sldId id="826" r:id="rId41"/>
    <p:sldId id="863" r:id="rId42"/>
    <p:sldId id="864" r:id="rId43"/>
    <p:sldId id="874" r:id="rId44"/>
    <p:sldId id="539" r:id="rId45"/>
    <p:sldId id="779" r:id="rId46"/>
    <p:sldId id="813" r:id="rId47"/>
    <p:sldId id="765" r:id="rId48"/>
    <p:sldId id="857" r:id="rId49"/>
    <p:sldId id="814" r:id="rId50"/>
    <p:sldId id="872" r:id="rId51"/>
    <p:sldId id="870" r:id="rId52"/>
    <p:sldId id="768" r:id="rId53"/>
    <p:sldId id="806" r:id="rId54"/>
    <p:sldId id="854" r:id="rId55"/>
    <p:sldId id="386" r:id="rId56"/>
    <p:sldId id="799" r:id="rId57"/>
    <p:sldId id="468" r:id="rId5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262626"/>
    <a:srgbClr val="4D7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4"/>
    <p:restoredTop sz="96271"/>
  </p:normalViewPr>
  <p:slideViewPr>
    <p:cSldViewPr snapToGrid="0" snapToObjects="1">
      <p:cViewPr varScale="1">
        <p:scale>
          <a:sx n="132" d="100"/>
          <a:sy n="132" d="100"/>
        </p:scale>
        <p:origin x="2096" y="46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4/7/25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4"/>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4"/>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4"/>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EBB75-691B-7D1F-C2F7-D6492EF41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F140F-9C91-7C4B-417B-666AA78A37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A893A-FE25-0562-3AE9-C5030B8FE6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49F604-AA4F-C86E-289F-4912BA185A85}"/>
              </a:ext>
            </a:extLst>
          </p:cNvPr>
          <p:cNvSpPr>
            <a:spLocks noGrp="1"/>
          </p:cNvSpPr>
          <p:nvPr>
            <p:ph type="sldNum" sz="quarter" idx="5"/>
          </p:nvPr>
        </p:nvSpPr>
        <p:spPr/>
        <p:txBody>
          <a:bodyPr/>
          <a:lstStyle/>
          <a:p>
            <a:fld id="{FD30A962-8211-8843-977E-FD36FEC143D5}" type="slidenum">
              <a:rPr lang="en-US" smtClean="0"/>
              <a:t>4</a:t>
            </a:fld>
            <a:endParaRPr lang="en-US"/>
          </a:p>
        </p:txBody>
      </p:sp>
    </p:spTree>
    <p:extLst>
      <p:ext uri="{BB962C8B-B14F-4D97-AF65-F5344CB8AC3E}">
        <p14:creationId xmlns:p14="http://schemas.microsoft.com/office/powerpoint/2010/main" val="199949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0A962-8211-8843-977E-FD36FEC143D5}" type="slidenum">
              <a:rPr lang="en-US" smtClean="0"/>
              <a:t>6</a:t>
            </a:fld>
            <a:endParaRPr lang="en-US"/>
          </a:p>
        </p:txBody>
      </p:sp>
    </p:spTree>
    <p:extLst>
      <p:ext uri="{BB962C8B-B14F-4D97-AF65-F5344CB8AC3E}">
        <p14:creationId xmlns:p14="http://schemas.microsoft.com/office/powerpoint/2010/main" val="354207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E22FC-7374-02FD-45E6-9E763C5DE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E0E18-606B-A339-9AEA-9AC6C2BA9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7D0D3D-C8CF-B8B9-F7A9-59CA4CF166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1CE4D9-C1D6-459D-320E-3DEA8EC389FA}"/>
              </a:ext>
            </a:extLst>
          </p:cNvPr>
          <p:cNvSpPr>
            <a:spLocks noGrp="1"/>
          </p:cNvSpPr>
          <p:nvPr>
            <p:ph type="sldNum" sz="quarter" idx="5"/>
          </p:nvPr>
        </p:nvSpPr>
        <p:spPr/>
        <p:txBody>
          <a:bodyPr/>
          <a:lstStyle/>
          <a:p>
            <a:fld id="{FD30A962-8211-8843-977E-FD36FEC143D5}" type="slidenum">
              <a:rPr lang="en-US" smtClean="0"/>
              <a:t>38</a:t>
            </a:fld>
            <a:endParaRPr lang="en-US"/>
          </a:p>
        </p:txBody>
      </p:sp>
    </p:spTree>
    <p:extLst>
      <p:ext uri="{BB962C8B-B14F-4D97-AF65-F5344CB8AC3E}">
        <p14:creationId xmlns:p14="http://schemas.microsoft.com/office/powerpoint/2010/main" val="185113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8B77-6B6F-4458-ECD4-6C4EBF75B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5D30F-FDD7-6622-9AA5-D9494C6C60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13C10-F31C-40C8-B12A-202DB32255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6607F9-5026-890E-B39A-4DD4282397A8}"/>
              </a:ext>
            </a:extLst>
          </p:cNvPr>
          <p:cNvSpPr>
            <a:spLocks noGrp="1"/>
          </p:cNvSpPr>
          <p:nvPr>
            <p:ph type="sldNum" sz="quarter" idx="5"/>
          </p:nvPr>
        </p:nvSpPr>
        <p:spPr/>
        <p:txBody>
          <a:bodyPr/>
          <a:lstStyle/>
          <a:p>
            <a:fld id="{FD30A962-8211-8843-977E-FD36FEC143D5}" type="slidenum">
              <a:rPr lang="en-US" smtClean="0"/>
              <a:t>39</a:t>
            </a:fld>
            <a:endParaRPr lang="en-US"/>
          </a:p>
        </p:txBody>
      </p:sp>
    </p:spTree>
    <p:extLst>
      <p:ext uri="{BB962C8B-B14F-4D97-AF65-F5344CB8AC3E}">
        <p14:creationId xmlns:p14="http://schemas.microsoft.com/office/powerpoint/2010/main" val="22058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9BBC6-A4ED-7E7E-FA79-90454AFCB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1F088-87F9-BD99-FBA2-AB01C76E0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DACB3-F130-3633-5FD1-025AC08535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3E5625-E418-8A0F-83DC-4DE8E20D1C1D}"/>
              </a:ext>
            </a:extLst>
          </p:cNvPr>
          <p:cNvSpPr>
            <a:spLocks noGrp="1"/>
          </p:cNvSpPr>
          <p:nvPr>
            <p:ph type="sldNum" sz="quarter" idx="5"/>
          </p:nvPr>
        </p:nvSpPr>
        <p:spPr/>
        <p:txBody>
          <a:bodyPr/>
          <a:lstStyle/>
          <a:p>
            <a:fld id="{FD30A962-8211-8843-977E-FD36FEC143D5}" type="slidenum">
              <a:rPr lang="en-US" smtClean="0"/>
              <a:t>41</a:t>
            </a:fld>
            <a:endParaRPr lang="en-US"/>
          </a:p>
        </p:txBody>
      </p:sp>
    </p:spTree>
    <p:extLst>
      <p:ext uri="{BB962C8B-B14F-4D97-AF65-F5344CB8AC3E}">
        <p14:creationId xmlns:p14="http://schemas.microsoft.com/office/powerpoint/2010/main" val="143121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A868E-708C-534C-8697-D4935ADBBF6A}" type="slidenum">
              <a:rPr lang="en-US" smtClean="0"/>
              <a:t>55</a:t>
            </a:fld>
            <a:endParaRPr lang="en-US"/>
          </a:p>
        </p:txBody>
      </p:sp>
    </p:spTree>
    <p:extLst>
      <p:ext uri="{BB962C8B-B14F-4D97-AF65-F5344CB8AC3E}">
        <p14:creationId xmlns:p14="http://schemas.microsoft.com/office/powerpoint/2010/main" val="279537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4/7/25</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4/7/25</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rgbClr val="2626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B7A2-1653-381B-684B-955AB42D7AD9}"/>
              </a:ext>
            </a:extLst>
          </p:cNvPr>
          <p:cNvSpPr>
            <a:spLocks noGrp="1"/>
          </p:cNvSpPr>
          <p:nvPr>
            <p:ph type="title"/>
          </p:nvPr>
        </p:nvSpPr>
        <p:spPr>
          <a:xfrm>
            <a:off x="6095999" y="685800"/>
            <a:ext cx="6095997" cy="989251"/>
          </a:xfrm>
        </p:spPr>
        <p:txBody>
          <a:bodyPr lIns="457200" tIns="0" rIns="457200" anchor="t" anchorCtr="0">
            <a:noAutofit/>
          </a:bodyPr>
          <a:lstStyle>
            <a:lvl1pPr>
              <a:defRPr sz="40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DE5A206-7577-F621-EFC6-F5340584E1C4}"/>
              </a:ext>
            </a:extLst>
          </p:cNvPr>
          <p:cNvSpPr>
            <a:spLocks noGrp="1"/>
          </p:cNvSpPr>
          <p:nvPr>
            <p:ph type="pic" idx="1"/>
          </p:nvPr>
        </p:nvSpPr>
        <p:spPr>
          <a:xfrm>
            <a:off x="896987" y="685800"/>
            <a:ext cx="4255528" cy="5486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3B4D8-30EC-F931-6CB7-7BB319458199}"/>
              </a:ext>
            </a:extLst>
          </p:cNvPr>
          <p:cNvSpPr>
            <a:spLocks noGrp="1"/>
          </p:cNvSpPr>
          <p:nvPr>
            <p:ph type="body" sz="half" idx="2"/>
          </p:nvPr>
        </p:nvSpPr>
        <p:spPr>
          <a:xfrm>
            <a:off x="6096000" y="1675051"/>
            <a:ext cx="6095998" cy="5182949"/>
          </a:xfrm>
        </p:spPr>
        <p:txBody>
          <a:bodyPr lIns="457200" rIns="457200">
            <a:noAutofit/>
          </a:bodyPr>
          <a:lstStyle>
            <a:lvl1pPr marL="0" indent="0">
              <a:buNone/>
              <a:defRPr sz="4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BA259ED-F84D-F61B-A3FE-CC1B099C510B}"/>
              </a:ext>
              <a:ext uri="{C183D7F6-B498-43B3-948B-1728B52AA6E4}">
                <adec:decorative xmlns:adec="http://schemas.microsoft.com/office/drawing/2017/decorative" val="1"/>
              </a:ext>
            </a:extLst>
          </p:cNvPr>
          <p:cNvCxnSpPr/>
          <p:nvPr userDrawn="1">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55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4/7/25</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4/7/25</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4/7/25</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4/7/25</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4/7/25</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4/7/25</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4/7/25</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4/7/25</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4/7/25</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8" name="Picture 4" descr="Lot Detail - Stunning Babe Ruth Single Signed &quot;Babe Ruth Day&quot; Baseball ...">
            <a:extLst>
              <a:ext uri="{FF2B5EF4-FFF2-40B4-BE49-F238E27FC236}">
                <a16:creationId xmlns:a16="http://schemas.microsoft.com/office/drawing/2014/main" id="{41C562A0-0EB0-D4F7-AEF7-7F2449EA1CA8}"/>
              </a:ext>
            </a:extLst>
          </p:cNvPr>
          <p:cNvPicPr>
            <a:picLocks noChangeAspect="1" noChangeArrowheads="1"/>
          </p:cNvPicPr>
          <p:nvPr/>
        </p:nvPicPr>
        <p:blipFill>
          <a:blip r:embed="rId2">
            <a:clrChange>
              <a:clrFrom>
                <a:srgbClr val="040309"/>
              </a:clrFrom>
              <a:clrTo>
                <a:srgbClr val="040309">
                  <a:alpha val="0"/>
                </a:srgbClr>
              </a:clrTo>
            </a:clrChange>
            <a:extLst>
              <a:ext uri="{28A0092B-C50C-407E-A947-70E740481C1C}">
                <a14:useLocalDpi xmlns:a14="http://schemas.microsoft.com/office/drawing/2010/main" val="0"/>
              </a:ext>
            </a:extLst>
          </a:blip>
          <a:srcRect/>
          <a:stretch>
            <a:fillRect/>
          </a:stretch>
        </p:blipFill>
        <p:spPr bwMode="auto">
          <a:xfrm>
            <a:off x="2619375" y="0"/>
            <a:ext cx="695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a:extLst>
              <a:ext uri="{FF2B5EF4-FFF2-40B4-BE49-F238E27FC236}">
                <a16:creationId xmlns:a16="http://schemas.microsoft.com/office/drawing/2014/main" id="{320B28A0-499C-BA5F-1563-620FAD0F651A}"/>
              </a:ext>
            </a:extLst>
          </p:cNvPr>
          <p:cNvSpPr>
            <a:spLocks noGrp="1"/>
          </p:cNvSpPr>
          <p:nvPr>
            <p:ph type="title"/>
          </p:nvPr>
        </p:nvSpPr>
        <p:spPr>
          <a:xfrm>
            <a:off x="104775" y="6309360"/>
            <a:ext cx="7002008" cy="440611"/>
          </a:xfrm>
        </p:spPr>
        <p:txBody>
          <a:bodyPr/>
          <a:lstStyle/>
          <a:p>
            <a:r>
              <a:rPr lang="en-US" sz="1050" b="0" dirty="0">
                <a:solidFill>
                  <a:schemeClr val="bg1"/>
                </a:solidFill>
                <a:latin typeface="Avenir Next" panose="020B0503020202020204" pitchFamily="34" charset="0"/>
              </a:rPr>
              <a:t>From </a:t>
            </a:r>
            <a:r>
              <a:rPr lang="en-US" sz="1050" b="0" dirty="0" err="1">
                <a:solidFill>
                  <a:schemeClr val="bg1"/>
                </a:solidFill>
                <a:latin typeface="Avenir Next" panose="020B0503020202020204" pitchFamily="34" charset="0"/>
              </a:rPr>
              <a:t>IconicAuctions.com</a:t>
            </a:r>
            <a:endParaRPr lang="en-US" sz="800" b="0" dirty="0"/>
          </a:p>
        </p:txBody>
      </p:sp>
    </p:spTree>
    <p:extLst>
      <p:ext uri="{BB962C8B-B14F-4D97-AF65-F5344CB8AC3E}">
        <p14:creationId xmlns:p14="http://schemas.microsoft.com/office/powerpoint/2010/main" val="172320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F59A-A4F3-B03C-A437-7FC9E8010F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8AED9D-F28A-22DA-32BD-5DE688B6391A}"/>
              </a:ext>
            </a:extLst>
          </p:cNvPr>
          <p:cNvSpPr>
            <a:spLocks noGrp="1"/>
          </p:cNvSpPr>
          <p:nvPr>
            <p:ph type="title"/>
          </p:nvPr>
        </p:nvSpPr>
        <p:spPr/>
        <p:txBody>
          <a:bodyPr/>
          <a:lstStyle/>
          <a:p>
            <a:r>
              <a:rPr lang="en-US" dirty="0"/>
              <a:t>Excursus: Bible translations</a:t>
            </a:r>
          </a:p>
        </p:txBody>
      </p:sp>
      <p:sp>
        <p:nvSpPr>
          <p:cNvPr id="6" name="Content Placeholder 5">
            <a:extLst>
              <a:ext uri="{FF2B5EF4-FFF2-40B4-BE49-F238E27FC236}">
                <a16:creationId xmlns:a16="http://schemas.microsoft.com/office/drawing/2014/main" id="{8452864F-45A7-57AF-4541-8EE61C35F691}"/>
              </a:ext>
            </a:extLst>
          </p:cNvPr>
          <p:cNvSpPr>
            <a:spLocks noGrp="1"/>
          </p:cNvSpPr>
          <p:nvPr>
            <p:ph idx="1"/>
          </p:nvPr>
        </p:nvSpPr>
        <p:spPr/>
        <p:txBody>
          <a:bodyPr/>
          <a:lstStyle/>
          <a:p>
            <a:pPr marL="742950" indent="-742950">
              <a:buAutoNum type="arabicPeriod"/>
            </a:pPr>
            <a:r>
              <a:rPr lang="en-US" dirty="0"/>
              <a:t>Autographs (one per book)</a:t>
            </a:r>
          </a:p>
        </p:txBody>
      </p:sp>
    </p:spTree>
    <p:extLst>
      <p:ext uri="{BB962C8B-B14F-4D97-AF65-F5344CB8AC3E}">
        <p14:creationId xmlns:p14="http://schemas.microsoft.com/office/powerpoint/2010/main" val="11188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262626"/>
        </a:solidFill>
        <a:effectLst/>
      </p:bgPr>
    </p:bg>
    <p:spTree>
      <p:nvGrpSpPr>
        <p:cNvPr id="1" name="">
          <a:extLst>
            <a:ext uri="{FF2B5EF4-FFF2-40B4-BE49-F238E27FC236}">
              <a16:creationId xmlns:a16="http://schemas.microsoft.com/office/drawing/2014/main" id="{FCB95192-A2F4-C628-BE94-4C3CC8C13C69}"/>
            </a:ext>
          </a:extLst>
        </p:cNvPr>
        <p:cNvGrpSpPr/>
        <p:nvPr/>
      </p:nvGrpSpPr>
      <p:grpSpPr>
        <a:xfrm>
          <a:off x="0" y="0"/>
          <a:ext cx="0" cy="0"/>
          <a:chOff x="0" y="0"/>
          <a:chExt cx="0" cy="0"/>
        </a:xfrm>
      </p:grpSpPr>
      <p:pic>
        <p:nvPicPr>
          <p:cNvPr id="3074" name="Picture 2" descr="Page 8 | Computer Printer Dark Background Images - Free Download on Freepik">
            <a:extLst>
              <a:ext uri="{FF2B5EF4-FFF2-40B4-BE49-F238E27FC236}">
                <a16:creationId xmlns:a16="http://schemas.microsoft.com/office/drawing/2014/main" id="{324DDA28-E323-3247-F1E2-312C44D3C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774700"/>
            <a:ext cx="7950200" cy="530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30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262626"/>
        </a:solidFill>
        <a:effectLst/>
      </p:bgPr>
    </p:bg>
    <p:spTree>
      <p:nvGrpSpPr>
        <p:cNvPr id="1" name="">
          <a:extLst>
            <a:ext uri="{FF2B5EF4-FFF2-40B4-BE49-F238E27FC236}">
              <a16:creationId xmlns:a16="http://schemas.microsoft.com/office/drawing/2014/main" id="{CCD38304-DC6D-F6E9-35AB-4AE090127DCE}"/>
            </a:ext>
          </a:extLst>
        </p:cNvPr>
        <p:cNvGrpSpPr/>
        <p:nvPr/>
      </p:nvGrpSpPr>
      <p:grpSpPr>
        <a:xfrm>
          <a:off x="0" y="0"/>
          <a:ext cx="0" cy="0"/>
          <a:chOff x="0" y="0"/>
          <a:chExt cx="0" cy="0"/>
        </a:xfrm>
      </p:grpSpPr>
      <p:pic>
        <p:nvPicPr>
          <p:cNvPr id="5122" name="Picture 2" descr="Doctor Papers To Fill Out - Fill Online, Printable, Fillable, Blank |  pdfFiller">
            <a:extLst>
              <a:ext uri="{FF2B5EF4-FFF2-40B4-BE49-F238E27FC236}">
                <a16:creationId xmlns:a16="http://schemas.microsoft.com/office/drawing/2014/main" id="{EE6821C7-FE86-7BEE-1C0A-C7513BFEF3C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517900" y="0"/>
            <a:ext cx="5156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87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ED02B-4536-AC98-4609-1D0A8175793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06D570-1664-8880-EEEA-290479EB4C0E}"/>
              </a:ext>
            </a:extLst>
          </p:cNvPr>
          <p:cNvSpPr>
            <a:spLocks noGrp="1"/>
          </p:cNvSpPr>
          <p:nvPr>
            <p:ph type="title"/>
          </p:nvPr>
        </p:nvSpPr>
        <p:spPr/>
        <p:txBody>
          <a:bodyPr/>
          <a:lstStyle/>
          <a:p>
            <a:r>
              <a:rPr lang="en-US" dirty="0"/>
              <a:t>Excursus: Bible translations</a:t>
            </a:r>
          </a:p>
        </p:txBody>
      </p:sp>
      <p:sp>
        <p:nvSpPr>
          <p:cNvPr id="6" name="Content Placeholder 5">
            <a:extLst>
              <a:ext uri="{FF2B5EF4-FFF2-40B4-BE49-F238E27FC236}">
                <a16:creationId xmlns:a16="http://schemas.microsoft.com/office/drawing/2014/main" id="{70551593-7964-0C78-CDFE-D6EDD9713F54}"/>
              </a:ext>
            </a:extLst>
          </p:cNvPr>
          <p:cNvSpPr>
            <a:spLocks noGrp="1"/>
          </p:cNvSpPr>
          <p:nvPr>
            <p:ph idx="1"/>
          </p:nvPr>
        </p:nvSpPr>
        <p:spPr/>
        <p:txBody>
          <a:bodyPr/>
          <a:lstStyle/>
          <a:p>
            <a:pPr marL="742950" indent="-742950">
              <a:buAutoNum type="arabicPeriod"/>
            </a:pPr>
            <a:r>
              <a:rPr lang="en-US" dirty="0"/>
              <a:t>Autographs (one per book)</a:t>
            </a:r>
          </a:p>
          <a:p>
            <a:pPr marL="742950" indent="-742950">
              <a:buAutoNum type="arabicPeriod"/>
            </a:pPr>
            <a:r>
              <a:rPr lang="en-US" dirty="0"/>
              <a:t>Copies (many per book)</a:t>
            </a:r>
          </a:p>
        </p:txBody>
      </p:sp>
    </p:spTree>
    <p:extLst>
      <p:ext uri="{BB962C8B-B14F-4D97-AF65-F5344CB8AC3E}">
        <p14:creationId xmlns:p14="http://schemas.microsoft.com/office/powerpoint/2010/main" val="391365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DB30B-F026-FB74-2700-72012A2E8C6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6FF2B2D-316F-C40D-C36C-476716DBE50F}"/>
              </a:ext>
            </a:extLst>
          </p:cNvPr>
          <p:cNvSpPr>
            <a:spLocks noGrp="1"/>
          </p:cNvSpPr>
          <p:nvPr>
            <p:ph type="title"/>
          </p:nvPr>
        </p:nvSpPr>
        <p:spPr/>
        <p:txBody>
          <a:bodyPr/>
          <a:lstStyle/>
          <a:p>
            <a:r>
              <a:rPr lang="en-US" dirty="0"/>
              <a:t>An example</a:t>
            </a:r>
          </a:p>
        </p:txBody>
      </p:sp>
      <p:sp>
        <p:nvSpPr>
          <p:cNvPr id="6" name="Content Placeholder 5">
            <a:extLst>
              <a:ext uri="{FF2B5EF4-FFF2-40B4-BE49-F238E27FC236}">
                <a16:creationId xmlns:a16="http://schemas.microsoft.com/office/drawing/2014/main" id="{AB8ACEF3-EF84-D3D7-213B-4DEE5A9D14C9}"/>
              </a:ext>
            </a:extLst>
          </p:cNvPr>
          <p:cNvSpPr>
            <a:spLocks noGrp="1"/>
          </p:cNvSpPr>
          <p:nvPr>
            <p:ph idx="1"/>
          </p:nvPr>
        </p:nvSpPr>
        <p:spPr/>
        <p:txBody>
          <a:bodyPr/>
          <a:lstStyle/>
          <a:p>
            <a:pPr marL="742950" indent="-742950">
              <a:buAutoNum type="arabicPeriod"/>
            </a:pPr>
            <a:r>
              <a:rPr lang="en-US" dirty="0"/>
              <a:t>Let’s eat, Grandma!</a:t>
            </a:r>
          </a:p>
          <a:p>
            <a:pPr marL="742950" indent="-742950">
              <a:buAutoNum type="arabicPeriod"/>
            </a:pPr>
            <a:r>
              <a:rPr lang="en-US" dirty="0"/>
              <a:t>Let’s eat Grandma!</a:t>
            </a:r>
          </a:p>
        </p:txBody>
      </p:sp>
    </p:spTree>
    <p:extLst>
      <p:ext uri="{BB962C8B-B14F-4D97-AF65-F5344CB8AC3E}">
        <p14:creationId xmlns:p14="http://schemas.microsoft.com/office/powerpoint/2010/main" val="117672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BC266-6461-E16F-D4BF-B5DDB28459A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EB2B1BE-6058-2227-F03E-79E5E61D4FB3}"/>
              </a:ext>
            </a:extLst>
          </p:cNvPr>
          <p:cNvSpPr>
            <a:spLocks noGrp="1"/>
          </p:cNvSpPr>
          <p:nvPr>
            <p:ph type="title"/>
          </p:nvPr>
        </p:nvSpPr>
        <p:spPr/>
        <p:txBody>
          <a:bodyPr/>
          <a:lstStyle/>
          <a:p>
            <a:r>
              <a:rPr lang="en-US" dirty="0"/>
              <a:t>Excursus: Bible translations</a:t>
            </a:r>
          </a:p>
        </p:txBody>
      </p:sp>
      <p:sp>
        <p:nvSpPr>
          <p:cNvPr id="6" name="Content Placeholder 5">
            <a:extLst>
              <a:ext uri="{FF2B5EF4-FFF2-40B4-BE49-F238E27FC236}">
                <a16:creationId xmlns:a16="http://schemas.microsoft.com/office/drawing/2014/main" id="{42EAEA38-252F-9B59-2A6C-2B4D9D34CF31}"/>
              </a:ext>
            </a:extLst>
          </p:cNvPr>
          <p:cNvSpPr>
            <a:spLocks noGrp="1"/>
          </p:cNvSpPr>
          <p:nvPr>
            <p:ph idx="1"/>
          </p:nvPr>
        </p:nvSpPr>
        <p:spPr/>
        <p:txBody>
          <a:bodyPr/>
          <a:lstStyle/>
          <a:p>
            <a:pPr marL="742950" indent="-742950">
              <a:buAutoNum type="arabicPeriod"/>
            </a:pPr>
            <a:r>
              <a:rPr lang="en-US" dirty="0"/>
              <a:t>Autographs (one per book)</a:t>
            </a:r>
          </a:p>
          <a:p>
            <a:pPr marL="742950" indent="-742950">
              <a:buAutoNum type="arabicPeriod"/>
            </a:pPr>
            <a:r>
              <a:rPr lang="en-US" dirty="0"/>
              <a:t>Copies (many per book)</a:t>
            </a:r>
          </a:p>
          <a:p>
            <a:pPr marL="742950" indent="-742950">
              <a:buAutoNum type="arabicPeriod"/>
            </a:pPr>
            <a:r>
              <a:rPr lang="en-US" dirty="0"/>
              <a:t>Variants (copy errors—intentional or not)</a:t>
            </a:r>
          </a:p>
        </p:txBody>
      </p:sp>
    </p:spTree>
    <p:extLst>
      <p:ext uri="{BB962C8B-B14F-4D97-AF65-F5344CB8AC3E}">
        <p14:creationId xmlns:p14="http://schemas.microsoft.com/office/powerpoint/2010/main" val="152677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262626"/>
        </a:solidFill>
        <a:effectLst/>
      </p:bgPr>
    </p:bg>
    <p:spTree>
      <p:nvGrpSpPr>
        <p:cNvPr id="1" name="">
          <a:extLst>
            <a:ext uri="{FF2B5EF4-FFF2-40B4-BE49-F238E27FC236}">
              <a16:creationId xmlns:a16="http://schemas.microsoft.com/office/drawing/2014/main" id="{FBC5F628-7D7F-3B34-56E2-35384015D132}"/>
            </a:ext>
          </a:extLst>
        </p:cNvPr>
        <p:cNvGrpSpPr/>
        <p:nvPr/>
      </p:nvGrpSpPr>
      <p:grpSpPr>
        <a:xfrm>
          <a:off x="0" y="0"/>
          <a:ext cx="0" cy="0"/>
          <a:chOff x="0" y="0"/>
          <a:chExt cx="0" cy="0"/>
        </a:xfrm>
      </p:grpSpPr>
      <p:sp>
        <p:nvSpPr>
          <p:cNvPr id="5" name="Title 5">
            <a:extLst>
              <a:ext uri="{FF2B5EF4-FFF2-40B4-BE49-F238E27FC236}">
                <a16:creationId xmlns:a16="http://schemas.microsoft.com/office/drawing/2014/main" id="{EA394A89-96FD-218E-DCBC-4509ED46CB1C}"/>
              </a:ext>
            </a:extLst>
          </p:cNvPr>
          <p:cNvSpPr>
            <a:spLocks noGrp="1"/>
          </p:cNvSpPr>
          <p:nvPr>
            <p:ph type="title"/>
          </p:nvPr>
        </p:nvSpPr>
        <p:spPr>
          <a:xfrm>
            <a:off x="104774" y="6309360"/>
            <a:ext cx="11614785" cy="440611"/>
          </a:xfrm>
        </p:spPr>
        <p:txBody>
          <a:bodyPr/>
          <a:lstStyle/>
          <a:p>
            <a:r>
              <a:rPr lang="en-US" sz="1050" b="0" dirty="0">
                <a:solidFill>
                  <a:schemeClr val="bg1"/>
                </a:solidFill>
                <a:latin typeface="Avenir Next" panose="020B0503020202020204" pitchFamily="34" charset="0"/>
              </a:rPr>
              <a:t>The predominant textual flow diagram for non-fragmentary witnesses in the Catholic Epistles;</a:t>
            </a:r>
            <a:br>
              <a:rPr lang="en-US" sz="1050" b="0" dirty="0">
                <a:solidFill>
                  <a:schemeClr val="bg1"/>
                </a:solidFill>
                <a:latin typeface="Avenir Next" panose="020B0503020202020204" pitchFamily="34" charset="0"/>
              </a:rPr>
            </a:br>
            <a:r>
              <a:rPr lang="en-US" sz="1050" b="0" dirty="0">
                <a:solidFill>
                  <a:schemeClr val="bg1"/>
                </a:solidFill>
                <a:latin typeface="Avenir Next" panose="020B0503020202020204" pitchFamily="34" charset="0"/>
              </a:rPr>
              <a:t>image source: Peter J. Gurry, </a:t>
            </a:r>
            <a:r>
              <a:rPr lang="en-US" sz="1050" b="0" i="1" dirty="0">
                <a:solidFill>
                  <a:schemeClr val="bg1"/>
                </a:solidFill>
                <a:latin typeface="Avenir Next" panose="020B0503020202020204" pitchFamily="34" charset="0"/>
              </a:rPr>
              <a:t>A Critical Examination of the Coherence-Based Genealogical Method in New Testament Textual Criticism </a:t>
            </a:r>
            <a:r>
              <a:rPr lang="en-US" sz="1050" b="0" dirty="0">
                <a:solidFill>
                  <a:schemeClr val="bg1"/>
                </a:solidFill>
                <a:latin typeface="Avenir Next" panose="020B0503020202020204" pitchFamily="34" charset="0"/>
              </a:rPr>
              <a:t>(Brill, 2017), pp. 60-61</a:t>
            </a:r>
          </a:p>
        </p:txBody>
      </p:sp>
      <p:pic>
        <p:nvPicPr>
          <p:cNvPr id="6" name="Picture 5" descr="A white and black diagram&#10;&#10;AI-generated content may be incorrect.">
            <a:extLst>
              <a:ext uri="{FF2B5EF4-FFF2-40B4-BE49-F238E27FC236}">
                <a16:creationId xmlns:a16="http://schemas.microsoft.com/office/drawing/2014/main" id="{C8F2BD6A-023C-97D9-41CE-5D994C6FD8E6}"/>
              </a:ext>
            </a:extLst>
          </p:cNvPr>
          <p:cNvPicPr>
            <a:picLocks noChangeAspect="1"/>
          </p:cNvPicPr>
          <p:nvPr/>
        </p:nvPicPr>
        <p:blipFill>
          <a:blip r:embed="rId2"/>
          <a:stretch>
            <a:fillRect/>
          </a:stretch>
        </p:blipFill>
        <p:spPr>
          <a:xfrm>
            <a:off x="0" y="0"/>
            <a:ext cx="12208598" cy="2576945"/>
          </a:xfrm>
          <a:prstGeom prst="rect">
            <a:avLst/>
          </a:prstGeom>
        </p:spPr>
      </p:pic>
    </p:spTree>
    <p:extLst>
      <p:ext uri="{BB962C8B-B14F-4D97-AF65-F5344CB8AC3E}">
        <p14:creationId xmlns:p14="http://schemas.microsoft.com/office/powerpoint/2010/main" val="44223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262626"/>
        </a:solidFill>
        <a:effectLst/>
      </p:bgPr>
    </p:bg>
    <p:spTree>
      <p:nvGrpSpPr>
        <p:cNvPr id="1" name="">
          <a:extLst>
            <a:ext uri="{FF2B5EF4-FFF2-40B4-BE49-F238E27FC236}">
              <a16:creationId xmlns:a16="http://schemas.microsoft.com/office/drawing/2014/main" id="{E01F9D45-EF50-E152-FD34-713DAE97FBC2}"/>
            </a:ext>
          </a:extLst>
        </p:cNvPr>
        <p:cNvGrpSpPr/>
        <p:nvPr/>
      </p:nvGrpSpPr>
      <p:grpSpPr>
        <a:xfrm>
          <a:off x="0" y="0"/>
          <a:ext cx="0" cy="0"/>
          <a:chOff x="0" y="0"/>
          <a:chExt cx="0" cy="0"/>
        </a:xfrm>
      </p:grpSpPr>
      <p:sp>
        <p:nvSpPr>
          <p:cNvPr id="5" name="Title 5">
            <a:extLst>
              <a:ext uri="{FF2B5EF4-FFF2-40B4-BE49-F238E27FC236}">
                <a16:creationId xmlns:a16="http://schemas.microsoft.com/office/drawing/2014/main" id="{9BCA922C-D1C7-16B4-D69D-5FA8E38A22CE}"/>
              </a:ext>
            </a:extLst>
          </p:cNvPr>
          <p:cNvSpPr>
            <a:spLocks noGrp="1"/>
          </p:cNvSpPr>
          <p:nvPr>
            <p:ph type="title"/>
          </p:nvPr>
        </p:nvSpPr>
        <p:spPr>
          <a:xfrm>
            <a:off x="104775" y="6309360"/>
            <a:ext cx="5372390" cy="440611"/>
          </a:xfrm>
        </p:spPr>
        <p:txBody>
          <a:bodyPr/>
          <a:lstStyle/>
          <a:p>
            <a:r>
              <a:rPr lang="en-US" sz="1050" b="0" dirty="0">
                <a:solidFill>
                  <a:schemeClr val="bg1"/>
                </a:solidFill>
                <a:latin typeface="Avenir Next" panose="020B0503020202020204" pitchFamily="34" charset="0"/>
              </a:rPr>
              <a:t>Peter J. Gurry, </a:t>
            </a:r>
            <a:r>
              <a:rPr lang="en-US" sz="1050" b="0" i="1" dirty="0">
                <a:solidFill>
                  <a:schemeClr val="bg1"/>
                </a:solidFill>
                <a:latin typeface="Avenir Next" panose="020B0503020202020204" pitchFamily="34" charset="0"/>
              </a:rPr>
              <a:t>A Critical Examination of the Coherence-Based Genealogical Method in New Testament Textual Criticism </a:t>
            </a:r>
            <a:r>
              <a:rPr lang="en-US" sz="1050" b="0" dirty="0">
                <a:solidFill>
                  <a:schemeClr val="bg1"/>
                </a:solidFill>
                <a:latin typeface="Avenir Next" panose="020B0503020202020204" pitchFamily="34" charset="0"/>
              </a:rPr>
              <a:t>(Brill, 2017)</a:t>
            </a:r>
          </a:p>
        </p:txBody>
      </p:sp>
      <p:pic>
        <p:nvPicPr>
          <p:cNvPr id="7" name="Picture 6" descr="A diagram of a network&#10;&#10;AI-generated content may be incorrect.">
            <a:extLst>
              <a:ext uri="{FF2B5EF4-FFF2-40B4-BE49-F238E27FC236}">
                <a16:creationId xmlns:a16="http://schemas.microsoft.com/office/drawing/2014/main" id="{2CBAF0E0-2632-305C-3BBF-671924D9772E}"/>
              </a:ext>
            </a:extLst>
          </p:cNvPr>
          <p:cNvPicPr>
            <a:picLocks noChangeAspect="1"/>
          </p:cNvPicPr>
          <p:nvPr/>
        </p:nvPicPr>
        <p:blipFill>
          <a:blip r:embed="rId2"/>
          <a:stretch>
            <a:fillRect/>
          </a:stretch>
        </p:blipFill>
        <p:spPr>
          <a:xfrm>
            <a:off x="6096000" y="0"/>
            <a:ext cx="5308600" cy="6858000"/>
          </a:xfrm>
          <a:prstGeom prst="rect">
            <a:avLst/>
          </a:prstGeom>
        </p:spPr>
      </p:pic>
    </p:spTree>
    <p:extLst>
      <p:ext uri="{BB962C8B-B14F-4D97-AF65-F5344CB8AC3E}">
        <p14:creationId xmlns:p14="http://schemas.microsoft.com/office/powerpoint/2010/main" val="328644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262626"/>
        </a:solidFill>
        <a:effectLst/>
      </p:bgPr>
    </p:bg>
    <p:spTree>
      <p:nvGrpSpPr>
        <p:cNvPr id="1" name="">
          <a:extLst>
            <a:ext uri="{FF2B5EF4-FFF2-40B4-BE49-F238E27FC236}">
              <a16:creationId xmlns:a16="http://schemas.microsoft.com/office/drawing/2014/main" id="{BCD7DA74-2FD9-254B-BD5E-E19CB96A7D90}"/>
            </a:ext>
          </a:extLst>
        </p:cNvPr>
        <p:cNvGrpSpPr/>
        <p:nvPr/>
      </p:nvGrpSpPr>
      <p:grpSpPr>
        <a:xfrm>
          <a:off x="0" y="0"/>
          <a:ext cx="0" cy="0"/>
          <a:chOff x="0" y="0"/>
          <a:chExt cx="0" cy="0"/>
        </a:xfrm>
      </p:grpSpPr>
      <p:sp>
        <p:nvSpPr>
          <p:cNvPr id="5" name="Title 5">
            <a:extLst>
              <a:ext uri="{FF2B5EF4-FFF2-40B4-BE49-F238E27FC236}">
                <a16:creationId xmlns:a16="http://schemas.microsoft.com/office/drawing/2014/main" id="{B22C2C61-E773-6888-0406-F6525AEAE601}"/>
              </a:ext>
            </a:extLst>
          </p:cNvPr>
          <p:cNvSpPr>
            <a:spLocks noGrp="1"/>
          </p:cNvSpPr>
          <p:nvPr>
            <p:ph type="title"/>
          </p:nvPr>
        </p:nvSpPr>
        <p:spPr>
          <a:xfrm>
            <a:off x="104774" y="6309360"/>
            <a:ext cx="11614785" cy="440611"/>
          </a:xfrm>
        </p:spPr>
        <p:txBody>
          <a:bodyPr/>
          <a:lstStyle/>
          <a:p>
            <a:r>
              <a:rPr lang="en-US" sz="1050" b="0" dirty="0">
                <a:solidFill>
                  <a:schemeClr val="bg1"/>
                </a:solidFill>
                <a:latin typeface="Avenir Next" panose="020B0503020202020204" pitchFamily="34" charset="0"/>
              </a:rPr>
              <a:t>The predominant textual flow diagram for non-fragmentary witnesses in the Catholic Epistles;</a:t>
            </a:r>
            <a:br>
              <a:rPr lang="en-US" sz="1050" b="0" dirty="0">
                <a:solidFill>
                  <a:schemeClr val="bg1"/>
                </a:solidFill>
                <a:latin typeface="Avenir Next" panose="020B0503020202020204" pitchFamily="34" charset="0"/>
              </a:rPr>
            </a:br>
            <a:r>
              <a:rPr lang="en-US" sz="1050" b="0" dirty="0">
                <a:solidFill>
                  <a:schemeClr val="bg1"/>
                </a:solidFill>
                <a:latin typeface="Avenir Next" panose="020B0503020202020204" pitchFamily="34" charset="0"/>
              </a:rPr>
              <a:t>image source: Peter J. Gurry, </a:t>
            </a:r>
            <a:r>
              <a:rPr lang="en-US" sz="1050" b="0" i="1" dirty="0">
                <a:solidFill>
                  <a:schemeClr val="bg1"/>
                </a:solidFill>
                <a:latin typeface="Avenir Next" panose="020B0503020202020204" pitchFamily="34" charset="0"/>
              </a:rPr>
              <a:t>A Critical Examination of the Coherence-Based Genealogical Method in New Testament Textual Criticism </a:t>
            </a:r>
            <a:r>
              <a:rPr lang="en-US" sz="1050" b="0" dirty="0">
                <a:solidFill>
                  <a:schemeClr val="bg1"/>
                </a:solidFill>
                <a:latin typeface="Avenir Next" panose="020B0503020202020204" pitchFamily="34" charset="0"/>
              </a:rPr>
              <a:t>(Brill, 2017), pp. 60-61</a:t>
            </a:r>
          </a:p>
        </p:txBody>
      </p:sp>
      <p:pic>
        <p:nvPicPr>
          <p:cNvPr id="2" name="Picture 1" descr="A white and black diagram&#10;&#10;AI-generated content may be incorrect.">
            <a:extLst>
              <a:ext uri="{FF2B5EF4-FFF2-40B4-BE49-F238E27FC236}">
                <a16:creationId xmlns:a16="http://schemas.microsoft.com/office/drawing/2014/main" id="{22FD4BB9-59A5-44DA-11E7-B36768837E3C}"/>
              </a:ext>
            </a:extLst>
          </p:cNvPr>
          <p:cNvPicPr>
            <a:picLocks noChangeAspect="1"/>
          </p:cNvPicPr>
          <p:nvPr/>
        </p:nvPicPr>
        <p:blipFill>
          <a:blip r:embed="rId2"/>
          <a:stretch>
            <a:fillRect/>
          </a:stretch>
        </p:blipFill>
        <p:spPr>
          <a:xfrm>
            <a:off x="0" y="0"/>
            <a:ext cx="12208598" cy="2576945"/>
          </a:xfrm>
          <a:prstGeom prst="rect">
            <a:avLst/>
          </a:prstGeom>
        </p:spPr>
      </p:pic>
    </p:spTree>
    <p:extLst>
      <p:ext uri="{BB962C8B-B14F-4D97-AF65-F5344CB8AC3E}">
        <p14:creationId xmlns:p14="http://schemas.microsoft.com/office/powerpoint/2010/main" val="294107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E659-3FCE-85B7-35DF-8AD98DBD3BD2}"/>
              </a:ext>
            </a:extLst>
          </p:cNvPr>
          <p:cNvSpPr>
            <a:spLocks noGrp="1"/>
          </p:cNvSpPr>
          <p:nvPr>
            <p:ph type="title"/>
          </p:nvPr>
        </p:nvSpPr>
        <p:spPr/>
        <p:txBody>
          <a:bodyPr/>
          <a:lstStyle/>
          <a:p>
            <a:r>
              <a:rPr lang="en-US" dirty="0"/>
              <a:t>Ephesians, week 3 (pages 17–23)</a:t>
            </a:r>
          </a:p>
        </p:txBody>
      </p:sp>
      <p:sp>
        <p:nvSpPr>
          <p:cNvPr id="3" name="Content Placeholder 2">
            <a:extLst>
              <a:ext uri="{FF2B5EF4-FFF2-40B4-BE49-F238E27FC236}">
                <a16:creationId xmlns:a16="http://schemas.microsoft.com/office/drawing/2014/main" id="{8BDC82C6-0313-2B15-2E10-99FE4A55A205}"/>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8445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B64F1-9139-1FAF-C9E5-DE1E5FB830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2CBDA7-62B1-94BD-F569-590A7FCF6477}"/>
              </a:ext>
            </a:extLst>
          </p:cNvPr>
          <p:cNvSpPr>
            <a:spLocks noGrp="1"/>
          </p:cNvSpPr>
          <p:nvPr>
            <p:ph type="title"/>
          </p:nvPr>
        </p:nvSpPr>
        <p:spPr/>
        <p:txBody>
          <a:bodyPr/>
          <a:lstStyle/>
          <a:p>
            <a:r>
              <a:rPr lang="en-US" dirty="0"/>
              <a:t>Excursus: Bible translations</a:t>
            </a:r>
          </a:p>
        </p:txBody>
      </p:sp>
      <p:sp>
        <p:nvSpPr>
          <p:cNvPr id="6" name="Content Placeholder 5">
            <a:extLst>
              <a:ext uri="{FF2B5EF4-FFF2-40B4-BE49-F238E27FC236}">
                <a16:creationId xmlns:a16="http://schemas.microsoft.com/office/drawing/2014/main" id="{31A991E1-99A3-E00E-B9D9-9BCC6E4566E3}"/>
              </a:ext>
            </a:extLst>
          </p:cNvPr>
          <p:cNvSpPr>
            <a:spLocks noGrp="1"/>
          </p:cNvSpPr>
          <p:nvPr>
            <p:ph idx="1"/>
          </p:nvPr>
        </p:nvSpPr>
        <p:spPr/>
        <p:txBody>
          <a:bodyPr/>
          <a:lstStyle/>
          <a:p>
            <a:pPr marL="742950" indent="-742950">
              <a:buAutoNum type="arabicPeriod"/>
            </a:pPr>
            <a:r>
              <a:rPr lang="en-US" dirty="0"/>
              <a:t>Autographs (one per book)</a:t>
            </a:r>
          </a:p>
          <a:p>
            <a:pPr marL="742950" indent="-742950">
              <a:buAutoNum type="arabicPeriod"/>
            </a:pPr>
            <a:r>
              <a:rPr lang="en-US" dirty="0"/>
              <a:t>Copies (many per book)</a:t>
            </a:r>
          </a:p>
          <a:p>
            <a:pPr marL="742950" indent="-742950">
              <a:buAutoNum type="arabicPeriod"/>
            </a:pPr>
            <a:r>
              <a:rPr lang="en-US" dirty="0"/>
              <a:t>Variants (copy errors—intentional or not)</a:t>
            </a:r>
          </a:p>
          <a:p>
            <a:pPr marL="742950" indent="-742950">
              <a:buAutoNum type="arabicPeriod"/>
            </a:pPr>
            <a:r>
              <a:rPr lang="en-US" dirty="0"/>
              <a:t>Families (communities of error)</a:t>
            </a:r>
          </a:p>
        </p:txBody>
      </p:sp>
    </p:spTree>
    <p:extLst>
      <p:ext uri="{BB962C8B-B14F-4D97-AF65-F5344CB8AC3E}">
        <p14:creationId xmlns:p14="http://schemas.microsoft.com/office/powerpoint/2010/main" val="140287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6015-70FF-A248-8C1C-EDC529F93469}"/>
              </a:ext>
            </a:extLst>
          </p:cNvPr>
          <p:cNvSpPr>
            <a:spLocks noGrp="1"/>
          </p:cNvSpPr>
          <p:nvPr>
            <p:ph type="title"/>
          </p:nvPr>
        </p:nvSpPr>
        <p:spPr/>
        <p:txBody>
          <a:bodyPr/>
          <a:lstStyle/>
          <a:p>
            <a:r>
              <a:rPr lang="en-US" dirty="0"/>
              <a:t>Major Greek New Testament families</a:t>
            </a:r>
          </a:p>
        </p:txBody>
      </p:sp>
      <p:graphicFrame>
        <p:nvGraphicFramePr>
          <p:cNvPr id="4" name="Content Placeholder 3">
            <a:extLst>
              <a:ext uri="{FF2B5EF4-FFF2-40B4-BE49-F238E27FC236}">
                <a16:creationId xmlns:a16="http://schemas.microsoft.com/office/drawing/2014/main" id="{92E760E7-7012-0399-5851-08F1E4E2A204}"/>
              </a:ext>
            </a:extLst>
          </p:cNvPr>
          <p:cNvGraphicFramePr>
            <a:graphicFrameLocks noGrp="1"/>
          </p:cNvGraphicFramePr>
          <p:nvPr>
            <p:ph idx="1"/>
            <p:extLst>
              <p:ext uri="{D42A27DB-BD31-4B8C-83A1-F6EECF244321}">
                <p14:modId xmlns:p14="http://schemas.microsoft.com/office/powerpoint/2010/main" val="2920186736"/>
              </p:ext>
            </p:extLst>
          </p:nvPr>
        </p:nvGraphicFramePr>
        <p:xfrm>
          <a:off x="838200" y="2151063"/>
          <a:ext cx="10582212" cy="3444240"/>
        </p:xfrm>
        <a:graphic>
          <a:graphicData uri="http://schemas.openxmlformats.org/drawingml/2006/table">
            <a:tbl>
              <a:tblPr firstRow="1">
                <a:tableStyleId>{5C22544A-7EE6-4342-B048-85BDC9FD1C3A}</a:tableStyleId>
              </a:tblPr>
              <a:tblGrid>
                <a:gridCol w="3589655">
                  <a:extLst>
                    <a:ext uri="{9D8B030D-6E8A-4147-A177-3AD203B41FA5}">
                      <a16:colId xmlns:a16="http://schemas.microsoft.com/office/drawing/2014/main" val="2113867675"/>
                    </a:ext>
                  </a:extLst>
                </a:gridCol>
                <a:gridCol w="3912489">
                  <a:extLst>
                    <a:ext uri="{9D8B030D-6E8A-4147-A177-3AD203B41FA5}">
                      <a16:colId xmlns:a16="http://schemas.microsoft.com/office/drawing/2014/main" val="563490396"/>
                    </a:ext>
                  </a:extLst>
                </a:gridCol>
                <a:gridCol w="3080068">
                  <a:extLst>
                    <a:ext uri="{9D8B030D-6E8A-4147-A177-3AD203B41FA5}">
                      <a16:colId xmlns:a16="http://schemas.microsoft.com/office/drawing/2014/main" val="2198692444"/>
                    </a:ext>
                  </a:extLst>
                </a:gridCol>
              </a:tblGrid>
              <a:tr h="370840">
                <a:tc>
                  <a:txBody>
                    <a:bodyPr/>
                    <a:lstStyle/>
                    <a:p>
                      <a:r>
                        <a:rPr lang="en-US" sz="2800" dirty="0">
                          <a:solidFill>
                            <a:schemeClr val="bg1"/>
                          </a:solidFill>
                          <a:latin typeface="Avenir Next" panose="020B0503020202020204" pitchFamily="34" charset="0"/>
                        </a:rPr>
                        <a:t>Western (Syrian)</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Byzantine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Alexandrian</a:t>
                      </a:r>
                    </a:p>
                  </a:txBody>
                  <a:tcPr>
                    <a:lnL w="1270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075057"/>
                  </a:ext>
                </a:extLst>
              </a:tr>
              <a:tr h="370840">
                <a:tc>
                  <a:txBody>
                    <a:bodyPr/>
                    <a:lstStyle/>
                    <a:p>
                      <a:r>
                        <a:rPr lang="en-US" sz="2800" dirty="0">
                          <a:solidFill>
                            <a:schemeClr val="bg1"/>
                          </a:solidFill>
                          <a:latin typeface="Avenir Next" panose="020B0503020202020204" pitchFamily="34" charset="0"/>
                        </a:rPr>
                        <a:t>From north Africa to</a:t>
                      </a:r>
                      <a:br>
                        <a:rPr lang="en-US" sz="2800" dirty="0">
                          <a:solidFill>
                            <a:schemeClr val="bg1"/>
                          </a:solidFill>
                          <a:latin typeface="Avenir Next" panose="020B0503020202020204" pitchFamily="34" charset="0"/>
                        </a:rPr>
                      </a:br>
                      <a:r>
                        <a:rPr lang="en-US" sz="2800" dirty="0">
                          <a:solidFill>
                            <a:schemeClr val="bg1"/>
                          </a:solidFill>
                          <a:latin typeface="Avenir Next" panose="020B0503020202020204" pitchFamily="34" charset="0"/>
                        </a:rPr>
                        <a:t>Italy; Gaul to Syria</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From Constantinople;</a:t>
                      </a:r>
                      <a:br>
                        <a:rPr lang="en-US" sz="2800" dirty="0">
                          <a:solidFill>
                            <a:schemeClr val="bg1"/>
                          </a:solidFill>
                          <a:latin typeface="Avenir Next" panose="020B0503020202020204" pitchFamily="34" charset="0"/>
                        </a:rPr>
                      </a:br>
                      <a:r>
                        <a:rPr lang="en-US" sz="2800" dirty="0">
                          <a:solidFill>
                            <a:schemeClr val="bg1"/>
                          </a:solidFill>
                          <a:latin typeface="Avenir Next" panose="020B0503020202020204" pitchFamily="34" charset="0"/>
                        </a:rPr>
                        <a:t>Byzantine Empire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From Alexandria</a:t>
                      </a: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5207818"/>
                  </a:ext>
                </a:extLst>
              </a:tr>
              <a:tr h="370840">
                <a:tc>
                  <a:txBody>
                    <a:bodyPr/>
                    <a:lstStyle/>
                    <a:p>
                      <a:r>
                        <a:rPr lang="en-US" sz="2800" dirty="0">
                          <a:solidFill>
                            <a:schemeClr val="bg1"/>
                          </a:solidFill>
                          <a:latin typeface="Avenir Next" panose="020B0503020202020204" pitchFamily="34" charset="0"/>
                        </a:rPr>
                        <a:t>3</a:t>
                      </a:r>
                      <a:r>
                        <a:rPr lang="en-US" sz="2800" baseline="30000" dirty="0">
                          <a:solidFill>
                            <a:schemeClr val="bg1"/>
                          </a:solidFill>
                          <a:latin typeface="Avenir Next" panose="020B0503020202020204" pitchFamily="34" charset="0"/>
                        </a:rPr>
                        <a:t>rd</a:t>
                      </a:r>
                      <a:r>
                        <a:rPr lang="en-US" sz="2800" dirty="0">
                          <a:solidFill>
                            <a:schemeClr val="bg1"/>
                          </a:solidFill>
                          <a:latin typeface="Avenir Next" panose="020B0503020202020204" pitchFamily="34" charset="0"/>
                        </a:rPr>
                        <a:t> – 9</a:t>
                      </a:r>
                      <a:r>
                        <a:rPr lang="en-US" sz="2800" baseline="30000" dirty="0">
                          <a:solidFill>
                            <a:schemeClr val="bg1"/>
                          </a:solidFill>
                          <a:latin typeface="Avenir Next" panose="020B0503020202020204" pitchFamily="34" charset="0"/>
                        </a:rPr>
                        <a:t>th</a:t>
                      </a:r>
                      <a:r>
                        <a:rPr lang="en-US" sz="2800" dirty="0">
                          <a:solidFill>
                            <a:schemeClr val="bg1"/>
                          </a:solidFill>
                          <a:latin typeface="Avenir Next" panose="020B0503020202020204" pitchFamily="34" charset="0"/>
                        </a:rPr>
                        <a:t> centuries</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5</a:t>
                      </a:r>
                      <a:r>
                        <a:rPr lang="en-US" sz="2800" baseline="30000" dirty="0">
                          <a:solidFill>
                            <a:schemeClr val="bg1"/>
                          </a:solidFill>
                          <a:latin typeface="Avenir Next" panose="020B0503020202020204" pitchFamily="34" charset="0"/>
                        </a:rPr>
                        <a:t>th</a:t>
                      </a:r>
                      <a:r>
                        <a:rPr lang="en-US" sz="2800" dirty="0">
                          <a:solidFill>
                            <a:schemeClr val="bg1"/>
                          </a:solidFill>
                          <a:latin typeface="Avenir Next" panose="020B0503020202020204" pitchFamily="34" charset="0"/>
                        </a:rPr>
                        <a:t> – 16</a:t>
                      </a:r>
                      <a:r>
                        <a:rPr lang="en-US" sz="2800" baseline="30000" dirty="0">
                          <a:solidFill>
                            <a:schemeClr val="bg1"/>
                          </a:solidFill>
                          <a:latin typeface="Avenir Next" panose="020B0503020202020204" pitchFamily="34" charset="0"/>
                        </a:rPr>
                        <a:t>th</a:t>
                      </a:r>
                      <a:r>
                        <a:rPr lang="en-US" sz="2800" dirty="0">
                          <a:solidFill>
                            <a:schemeClr val="bg1"/>
                          </a:solidFill>
                          <a:latin typeface="Avenir Next" panose="020B0503020202020204" pitchFamily="34" charset="0"/>
                        </a:rPr>
                        <a:t> centuries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2</a:t>
                      </a:r>
                      <a:r>
                        <a:rPr lang="en-US" sz="2800" baseline="30000" dirty="0">
                          <a:solidFill>
                            <a:schemeClr val="bg1"/>
                          </a:solidFill>
                          <a:latin typeface="Avenir Next" panose="020B0503020202020204" pitchFamily="34" charset="0"/>
                        </a:rPr>
                        <a:t>nd</a:t>
                      </a:r>
                      <a:r>
                        <a:rPr lang="en-US" sz="2800" dirty="0">
                          <a:solidFill>
                            <a:schemeClr val="bg1"/>
                          </a:solidFill>
                          <a:latin typeface="Avenir Next" panose="020B0503020202020204" pitchFamily="34" charset="0"/>
                        </a:rPr>
                        <a:t> – 4</a:t>
                      </a:r>
                      <a:r>
                        <a:rPr lang="en-US" sz="2800" baseline="30000" dirty="0">
                          <a:solidFill>
                            <a:schemeClr val="bg1"/>
                          </a:solidFill>
                          <a:latin typeface="Avenir Next" panose="020B0503020202020204" pitchFamily="34" charset="0"/>
                        </a:rPr>
                        <a:t>th</a:t>
                      </a:r>
                      <a:r>
                        <a:rPr lang="en-US" sz="2800" dirty="0">
                          <a:solidFill>
                            <a:schemeClr val="bg1"/>
                          </a:solidFill>
                          <a:latin typeface="Avenir Next" panose="020B0503020202020204" pitchFamily="34" charset="0"/>
                        </a:rPr>
                        <a:t> centuries</a:t>
                      </a: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018757"/>
                  </a:ext>
                </a:extLst>
              </a:tr>
              <a:tr h="370840">
                <a:tc>
                  <a:txBody>
                    <a:bodyPr/>
                    <a:lstStyle/>
                    <a:p>
                      <a:r>
                        <a:rPr lang="en-US" sz="2800" dirty="0">
                          <a:solidFill>
                            <a:schemeClr val="bg1"/>
                          </a:solidFill>
                          <a:latin typeface="Avenir Next" panose="020B0503020202020204" pitchFamily="34" charset="0"/>
                        </a:rPr>
                        <a:t>Western Church</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Avenir Next" panose="020B0503020202020204" pitchFamily="34" charset="0"/>
                        </a:rPr>
                        <a:t>Eastern Church;</a:t>
                      </a:r>
                    </a:p>
                    <a:p>
                      <a:r>
                        <a:rPr lang="en-US" sz="2800" dirty="0">
                          <a:solidFill>
                            <a:schemeClr val="bg1"/>
                          </a:solidFill>
                          <a:latin typeface="Avenir Next" panose="020B0503020202020204" pitchFamily="34" charset="0"/>
                        </a:rPr>
                        <a:t>Textus Receptus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Codex </a:t>
                      </a:r>
                      <a:r>
                        <a:rPr lang="en-US" sz="2800" dirty="0" err="1">
                          <a:solidFill>
                            <a:schemeClr val="bg1"/>
                          </a:solidFill>
                          <a:latin typeface="Avenir Next" panose="020B0503020202020204" pitchFamily="34" charset="0"/>
                        </a:rPr>
                        <a:t>Vaticanus</a:t>
                      </a:r>
                      <a:r>
                        <a:rPr lang="en-US" sz="2800" dirty="0">
                          <a:solidFill>
                            <a:schemeClr val="bg1"/>
                          </a:solidFill>
                          <a:latin typeface="Avenir Next" panose="020B0503020202020204" pitchFamily="34" charset="0"/>
                        </a:rPr>
                        <a:t>,</a:t>
                      </a:r>
                    </a:p>
                    <a:p>
                      <a:r>
                        <a:rPr lang="en-US" sz="2800" dirty="0">
                          <a:solidFill>
                            <a:schemeClr val="bg1"/>
                          </a:solidFill>
                          <a:latin typeface="Avenir Next" panose="020B0503020202020204" pitchFamily="34" charset="0"/>
                        </a:rPr>
                        <a:t>Codex Sinaiticus</a:t>
                      </a: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10244"/>
                  </a:ext>
                </a:extLst>
              </a:tr>
              <a:tr h="370840">
                <a:tc>
                  <a:txBody>
                    <a:bodyPr/>
                    <a:lstStyle/>
                    <a:p>
                      <a:r>
                        <a:rPr lang="en-US" sz="2800" dirty="0">
                          <a:solidFill>
                            <a:schemeClr val="bg1"/>
                          </a:solidFill>
                          <a:latin typeface="Avenir Next" panose="020B0503020202020204" pitchFamily="34" charset="0"/>
                        </a:rPr>
                        <a:t>Pre-1520</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1520-1900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1900</a:t>
                      </a:r>
                      <a:r>
                        <a:rPr lang="en-US" sz="2800" dirty="0">
                          <a:solidFill>
                            <a:schemeClr val="bg1"/>
                          </a:solidFill>
                          <a:latin typeface="Avenir Next" panose="020B0503020202020204" pitchFamily="34" charset="0"/>
                          <a:sym typeface="Wingdings" pitchFamily="2" charset="2"/>
                        </a:rPr>
                        <a:t></a:t>
                      </a:r>
                      <a:endParaRPr lang="en-US" sz="2800" dirty="0">
                        <a:solidFill>
                          <a:schemeClr val="bg1"/>
                        </a:solidFill>
                        <a:latin typeface="Avenir Next" panose="020B0503020202020204" pitchFamily="34" charset="0"/>
                      </a:endParaRP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65909"/>
                  </a:ext>
                </a:extLst>
              </a:tr>
            </a:tbl>
          </a:graphicData>
        </a:graphic>
      </p:graphicFrame>
      <p:sp>
        <p:nvSpPr>
          <p:cNvPr id="5" name="Title 5">
            <a:extLst>
              <a:ext uri="{FF2B5EF4-FFF2-40B4-BE49-F238E27FC236}">
                <a16:creationId xmlns:a16="http://schemas.microsoft.com/office/drawing/2014/main" id="{48C30DB4-5F0A-59BD-AB88-DCA12BCD925C}"/>
              </a:ext>
            </a:extLst>
          </p:cNvPr>
          <p:cNvSpPr txBox="1">
            <a:spLocks/>
          </p:cNvSpPr>
          <p:nvPr/>
        </p:nvSpPr>
        <p:spPr>
          <a:xfrm>
            <a:off x="104775" y="6309360"/>
            <a:ext cx="7002008" cy="4406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a:lstStyle>
          <a:p>
            <a:r>
              <a:rPr lang="en-US" sz="1050" b="0" dirty="0"/>
              <a:t>From Wikipedia’s article on Textual Criticism</a:t>
            </a:r>
            <a:endParaRPr lang="en-US" sz="800" b="0" dirty="0"/>
          </a:p>
        </p:txBody>
      </p:sp>
    </p:spTree>
    <p:extLst>
      <p:ext uri="{BB962C8B-B14F-4D97-AF65-F5344CB8AC3E}">
        <p14:creationId xmlns:p14="http://schemas.microsoft.com/office/powerpoint/2010/main" val="401162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C3E70-F11D-85F2-9987-85FA42A631E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C8680C-3CB5-3822-B32A-6C7410FDD1FD}"/>
              </a:ext>
            </a:extLst>
          </p:cNvPr>
          <p:cNvSpPr>
            <a:spLocks noGrp="1"/>
          </p:cNvSpPr>
          <p:nvPr>
            <p:ph type="title"/>
          </p:nvPr>
        </p:nvSpPr>
        <p:spPr/>
        <p:txBody>
          <a:bodyPr/>
          <a:lstStyle/>
          <a:p>
            <a:r>
              <a:rPr lang="en-US" dirty="0"/>
              <a:t>Excursus: Bible translations</a:t>
            </a:r>
          </a:p>
        </p:txBody>
      </p:sp>
      <p:sp>
        <p:nvSpPr>
          <p:cNvPr id="6" name="Content Placeholder 5">
            <a:extLst>
              <a:ext uri="{FF2B5EF4-FFF2-40B4-BE49-F238E27FC236}">
                <a16:creationId xmlns:a16="http://schemas.microsoft.com/office/drawing/2014/main" id="{965DB7DF-547B-A434-F0C0-53003E806FCE}"/>
              </a:ext>
            </a:extLst>
          </p:cNvPr>
          <p:cNvSpPr>
            <a:spLocks noGrp="1"/>
          </p:cNvSpPr>
          <p:nvPr>
            <p:ph idx="1"/>
          </p:nvPr>
        </p:nvSpPr>
        <p:spPr/>
        <p:txBody>
          <a:bodyPr/>
          <a:lstStyle/>
          <a:p>
            <a:pPr marL="742950" indent="-742950">
              <a:buAutoNum type="arabicPeriod"/>
            </a:pPr>
            <a:r>
              <a:rPr lang="en-US" dirty="0"/>
              <a:t>Autographs (one per book)</a:t>
            </a:r>
          </a:p>
          <a:p>
            <a:pPr marL="742950" indent="-742950">
              <a:buAutoNum type="arabicPeriod"/>
            </a:pPr>
            <a:r>
              <a:rPr lang="en-US" dirty="0"/>
              <a:t>Copies (many per book)</a:t>
            </a:r>
          </a:p>
          <a:p>
            <a:pPr marL="742950" indent="-742950">
              <a:buAutoNum type="arabicPeriod"/>
            </a:pPr>
            <a:r>
              <a:rPr lang="en-US" dirty="0"/>
              <a:t>Variants (copy errors—intentional or not)</a:t>
            </a:r>
          </a:p>
          <a:p>
            <a:pPr marL="742950" indent="-742950">
              <a:buAutoNum type="arabicPeriod"/>
            </a:pPr>
            <a:r>
              <a:rPr lang="en-US" dirty="0"/>
              <a:t>Families (communities of error)</a:t>
            </a:r>
          </a:p>
          <a:p>
            <a:pPr marL="742950" indent="-742950">
              <a:buFont typeface="Arial" panose="020B0604020202020204" pitchFamily="34" charset="0"/>
              <a:buAutoNum type="arabicPeriod"/>
            </a:pPr>
            <a:r>
              <a:rPr lang="en-US" dirty="0"/>
              <a:t>Textual criticism (identifying autographs)</a:t>
            </a:r>
          </a:p>
        </p:txBody>
      </p:sp>
    </p:spTree>
    <p:extLst>
      <p:ext uri="{BB962C8B-B14F-4D97-AF65-F5344CB8AC3E}">
        <p14:creationId xmlns:p14="http://schemas.microsoft.com/office/powerpoint/2010/main" val="4208012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F2EE1-3872-9A64-6348-33614145EF1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AE6FB9-6631-D1B7-18C7-74808EA5F5E6}"/>
              </a:ext>
            </a:extLst>
          </p:cNvPr>
          <p:cNvSpPr>
            <a:spLocks noGrp="1"/>
          </p:cNvSpPr>
          <p:nvPr>
            <p:ph type="title"/>
          </p:nvPr>
        </p:nvSpPr>
        <p:spPr/>
        <p:txBody>
          <a:bodyPr/>
          <a:lstStyle/>
          <a:p>
            <a:r>
              <a:rPr lang="en-US" dirty="0"/>
              <a:t>Textual criticism recommended reading</a:t>
            </a:r>
          </a:p>
        </p:txBody>
      </p:sp>
      <p:sp>
        <p:nvSpPr>
          <p:cNvPr id="6" name="Content Placeholder 5">
            <a:extLst>
              <a:ext uri="{FF2B5EF4-FFF2-40B4-BE49-F238E27FC236}">
                <a16:creationId xmlns:a16="http://schemas.microsoft.com/office/drawing/2014/main" id="{6E3ADF5F-43D8-B212-DF64-8F3781AEADA0}"/>
              </a:ext>
            </a:extLst>
          </p:cNvPr>
          <p:cNvSpPr>
            <a:spLocks noGrp="1"/>
          </p:cNvSpPr>
          <p:nvPr>
            <p:ph idx="1"/>
          </p:nvPr>
        </p:nvSpPr>
        <p:spPr/>
        <p:txBody>
          <a:bodyPr/>
          <a:lstStyle/>
          <a:p>
            <a:pPr marL="0" indent="0">
              <a:buNone/>
            </a:pPr>
            <a:r>
              <a:rPr lang="en-US" dirty="0"/>
              <a:t>Wikipedia’s article on textual criticism</a:t>
            </a:r>
          </a:p>
        </p:txBody>
      </p:sp>
    </p:spTree>
    <p:extLst>
      <p:ext uri="{BB962C8B-B14F-4D97-AF65-F5344CB8AC3E}">
        <p14:creationId xmlns:p14="http://schemas.microsoft.com/office/powerpoint/2010/main" val="157175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14D76B9C-BD98-0456-F357-27E9C59148D0}"/>
            </a:ext>
          </a:extLst>
        </p:cNvPr>
        <p:cNvGrpSpPr/>
        <p:nvPr/>
      </p:nvGrpSpPr>
      <p:grpSpPr>
        <a:xfrm>
          <a:off x="0" y="0"/>
          <a:ext cx="0" cy="0"/>
          <a:chOff x="0" y="0"/>
          <a:chExt cx="0" cy="0"/>
        </a:xfrm>
      </p:grpSpPr>
      <p:pic>
        <p:nvPicPr>
          <p:cNvPr id="9218" name="Picture 2">
            <a:extLst>
              <a:ext uri="{FF2B5EF4-FFF2-40B4-BE49-F238E27FC236}">
                <a16:creationId xmlns:a16="http://schemas.microsoft.com/office/drawing/2014/main" id="{DF2ABB46-664E-B4F9-5260-D4B9B6293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490" y="-210686"/>
            <a:ext cx="6595110" cy="727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72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DA333-A9D8-99B7-CB84-CB6610E66C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6C5316-8F81-3185-0D25-90C30F579963}"/>
              </a:ext>
            </a:extLst>
          </p:cNvPr>
          <p:cNvSpPr>
            <a:spLocks noGrp="1"/>
          </p:cNvSpPr>
          <p:nvPr>
            <p:ph type="title"/>
          </p:nvPr>
        </p:nvSpPr>
        <p:spPr/>
        <p:txBody>
          <a:bodyPr/>
          <a:lstStyle/>
          <a:p>
            <a:r>
              <a:rPr lang="en-US" dirty="0"/>
              <a:t>Excursus: Bible translations</a:t>
            </a:r>
          </a:p>
        </p:txBody>
      </p:sp>
      <p:sp>
        <p:nvSpPr>
          <p:cNvPr id="6" name="Content Placeholder 5">
            <a:extLst>
              <a:ext uri="{FF2B5EF4-FFF2-40B4-BE49-F238E27FC236}">
                <a16:creationId xmlns:a16="http://schemas.microsoft.com/office/drawing/2014/main" id="{9967E5A1-DB16-4E49-AD7E-0D4D72B9EBA9}"/>
              </a:ext>
            </a:extLst>
          </p:cNvPr>
          <p:cNvSpPr>
            <a:spLocks noGrp="1"/>
          </p:cNvSpPr>
          <p:nvPr>
            <p:ph idx="1"/>
          </p:nvPr>
        </p:nvSpPr>
        <p:spPr/>
        <p:txBody>
          <a:bodyPr/>
          <a:lstStyle/>
          <a:p>
            <a:pPr marL="742950" indent="-742950">
              <a:buAutoNum type="arabicPeriod"/>
            </a:pPr>
            <a:r>
              <a:rPr lang="en-US" dirty="0"/>
              <a:t>Autographs (one per book)</a:t>
            </a:r>
          </a:p>
          <a:p>
            <a:pPr marL="742950" indent="-742950">
              <a:buAutoNum type="arabicPeriod"/>
            </a:pPr>
            <a:r>
              <a:rPr lang="en-US" dirty="0"/>
              <a:t>Copies (many per book)</a:t>
            </a:r>
          </a:p>
          <a:p>
            <a:pPr marL="742950" indent="-742950">
              <a:buAutoNum type="arabicPeriod"/>
            </a:pPr>
            <a:r>
              <a:rPr lang="en-US" dirty="0"/>
              <a:t>Variants (copy errors—intentional or not)</a:t>
            </a:r>
          </a:p>
          <a:p>
            <a:pPr marL="742950" indent="-742950">
              <a:buAutoNum type="arabicPeriod"/>
            </a:pPr>
            <a:r>
              <a:rPr lang="en-US" dirty="0"/>
              <a:t>Families (communities of error)</a:t>
            </a:r>
          </a:p>
          <a:p>
            <a:pPr marL="742950" indent="-742950">
              <a:buFont typeface="Arial" panose="020B0604020202020204" pitchFamily="34" charset="0"/>
              <a:buAutoNum type="arabicPeriod"/>
            </a:pPr>
            <a:r>
              <a:rPr lang="en-US" dirty="0"/>
              <a:t>Textual criticism (identifying autographs)</a:t>
            </a:r>
          </a:p>
          <a:p>
            <a:pPr marL="742950" indent="-742950">
              <a:buFont typeface="Arial" panose="020B0604020202020204" pitchFamily="34" charset="0"/>
              <a:buAutoNum type="arabicPeriod"/>
            </a:pPr>
            <a:r>
              <a:rPr lang="en-US" dirty="0"/>
              <a:t>Critical edition (closest to the autograph)</a:t>
            </a:r>
          </a:p>
        </p:txBody>
      </p:sp>
    </p:spTree>
    <p:extLst>
      <p:ext uri="{BB962C8B-B14F-4D97-AF65-F5344CB8AC3E}">
        <p14:creationId xmlns:p14="http://schemas.microsoft.com/office/powerpoint/2010/main" val="638370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FF478-0F45-81C0-4523-C8989BD7E6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36F10B-D17F-6E5E-E89A-97DE3E3DCB2D}"/>
              </a:ext>
            </a:extLst>
          </p:cNvPr>
          <p:cNvSpPr>
            <a:spLocks noGrp="1"/>
          </p:cNvSpPr>
          <p:nvPr>
            <p:ph type="title"/>
          </p:nvPr>
        </p:nvSpPr>
        <p:spPr/>
        <p:txBody>
          <a:bodyPr/>
          <a:lstStyle/>
          <a:p>
            <a:r>
              <a:rPr lang="en-US" dirty="0"/>
              <a:t>Excursus: Bible translations</a:t>
            </a:r>
          </a:p>
        </p:txBody>
      </p:sp>
      <p:sp>
        <p:nvSpPr>
          <p:cNvPr id="6" name="Content Placeholder 5">
            <a:extLst>
              <a:ext uri="{FF2B5EF4-FFF2-40B4-BE49-F238E27FC236}">
                <a16:creationId xmlns:a16="http://schemas.microsoft.com/office/drawing/2014/main" id="{5C44E6E9-E43B-32C3-9D3C-BCBF8D2CBE3B}"/>
              </a:ext>
            </a:extLst>
          </p:cNvPr>
          <p:cNvSpPr>
            <a:spLocks noGrp="1"/>
          </p:cNvSpPr>
          <p:nvPr>
            <p:ph idx="1"/>
          </p:nvPr>
        </p:nvSpPr>
        <p:spPr/>
        <p:txBody>
          <a:bodyPr/>
          <a:lstStyle/>
          <a:p>
            <a:pPr marL="742950" indent="-742950">
              <a:buAutoNum type="arabicPeriod"/>
            </a:pPr>
            <a:r>
              <a:rPr lang="en-US" dirty="0"/>
              <a:t>Autographs (one per book)</a:t>
            </a:r>
          </a:p>
          <a:p>
            <a:pPr marL="742950" indent="-742950">
              <a:buAutoNum type="arabicPeriod"/>
            </a:pPr>
            <a:r>
              <a:rPr lang="en-US" dirty="0"/>
              <a:t>Copies (many per book)</a:t>
            </a:r>
          </a:p>
          <a:p>
            <a:pPr marL="742950" indent="-742950">
              <a:buAutoNum type="arabicPeriod"/>
            </a:pPr>
            <a:r>
              <a:rPr lang="en-US" dirty="0"/>
              <a:t>Variants (copy errors—intentional or not)</a:t>
            </a:r>
          </a:p>
          <a:p>
            <a:pPr marL="742950" indent="-742950">
              <a:buAutoNum type="arabicPeriod"/>
            </a:pPr>
            <a:r>
              <a:rPr lang="en-US" dirty="0"/>
              <a:t>Families (communities of error)</a:t>
            </a:r>
          </a:p>
          <a:p>
            <a:pPr marL="742950" indent="-742950">
              <a:buFont typeface="Arial" panose="020B0604020202020204" pitchFamily="34" charset="0"/>
              <a:buAutoNum type="arabicPeriod"/>
            </a:pPr>
            <a:r>
              <a:rPr lang="en-US" dirty="0"/>
              <a:t>Textual criticism (identifying autographs)</a:t>
            </a:r>
          </a:p>
          <a:p>
            <a:pPr marL="742950" indent="-742950">
              <a:buFont typeface="Arial" panose="020B0604020202020204" pitchFamily="34" charset="0"/>
              <a:buAutoNum type="arabicPeriod"/>
            </a:pPr>
            <a:r>
              <a:rPr lang="en-US" dirty="0"/>
              <a:t>Critical edition (closest to the autograph)</a:t>
            </a:r>
          </a:p>
          <a:p>
            <a:pPr marL="742950" indent="-742950">
              <a:buAutoNum type="arabicPeriod"/>
            </a:pPr>
            <a:r>
              <a:rPr lang="en-US" dirty="0"/>
              <a:t>Modern translations (picking a family-</a:t>
            </a:r>
            <a:r>
              <a:rPr lang="en-US" dirty="0" err="1"/>
              <a:t>ish</a:t>
            </a:r>
            <a:r>
              <a:rPr lang="en-US" dirty="0"/>
              <a:t>)</a:t>
            </a:r>
          </a:p>
        </p:txBody>
      </p:sp>
    </p:spTree>
    <p:extLst>
      <p:ext uri="{BB962C8B-B14F-4D97-AF65-F5344CB8AC3E}">
        <p14:creationId xmlns:p14="http://schemas.microsoft.com/office/powerpoint/2010/main" val="167392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BA006-76DB-1906-C1D5-8E36A0D5C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33AD2-5323-4161-2856-6D1E8C707AAA}"/>
              </a:ext>
            </a:extLst>
          </p:cNvPr>
          <p:cNvSpPr>
            <a:spLocks noGrp="1"/>
          </p:cNvSpPr>
          <p:nvPr>
            <p:ph type="title"/>
          </p:nvPr>
        </p:nvSpPr>
        <p:spPr/>
        <p:txBody>
          <a:bodyPr/>
          <a:lstStyle/>
          <a:p>
            <a:r>
              <a:rPr lang="en-US" dirty="0"/>
              <a:t>Major Greek New Testament families</a:t>
            </a:r>
          </a:p>
        </p:txBody>
      </p:sp>
      <p:graphicFrame>
        <p:nvGraphicFramePr>
          <p:cNvPr id="4" name="Content Placeholder 3">
            <a:extLst>
              <a:ext uri="{FF2B5EF4-FFF2-40B4-BE49-F238E27FC236}">
                <a16:creationId xmlns:a16="http://schemas.microsoft.com/office/drawing/2014/main" id="{278ACC13-4011-DF17-A56F-76951CA66696}"/>
              </a:ext>
            </a:extLst>
          </p:cNvPr>
          <p:cNvGraphicFramePr>
            <a:graphicFrameLocks noGrp="1"/>
          </p:cNvGraphicFramePr>
          <p:nvPr>
            <p:ph idx="1"/>
            <p:extLst>
              <p:ext uri="{D42A27DB-BD31-4B8C-83A1-F6EECF244321}">
                <p14:modId xmlns:p14="http://schemas.microsoft.com/office/powerpoint/2010/main" val="2605136582"/>
              </p:ext>
            </p:extLst>
          </p:nvPr>
        </p:nvGraphicFramePr>
        <p:xfrm>
          <a:off x="838200" y="2151063"/>
          <a:ext cx="10582212" cy="4815840"/>
        </p:xfrm>
        <a:graphic>
          <a:graphicData uri="http://schemas.openxmlformats.org/drawingml/2006/table">
            <a:tbl>
              <a:tblPr firstRow="1">
                <a:tableStyleId>{5C22544A-7EE6-4342-B048-85BDC9FD1C3A}</a:tableStyleId>
              </a:tblPr>
              <a:tblGrid>
                <a:gridCol w="3589655">
                  <a:extLst>
                    <a:ext uri="{9D8B030D-6E8A-4147-A177-3AD203B41FA5}">
                      <a16:colId xmlns:a16="http://schemas.microsoft.com/office/drawing/2014/main" val="2113867675"/>
                    </a:ext>
                  </a:extLst>
                </a:gridCol>
                <a:gridCol w="3912489">
                  <a:extLst>
                    <a:ext uri="{9D8B030D-6E8A-4147-A177-3AD203B41FA5}">
                      <a16:colId xmlns:a16="http://schemas.microsoft.com/office/drawing/2014/main" val="563490396"/>
                    </a:ext>
                  </a:extLst>
                </a:gridCol>
                <a:gridCol w="3080068">
                  <a:extLst>
                    <a:ext uri="{9D8B030D-6E8A-4147-A177-3AD203B41FA5}">
                      <a16:colId xmlns:a16="http://schemas.microsoft.com/office/drawing/2014/main" val="2198692444"/>
                    </a:ext>
                  </a:extLst>
                </a:gridCol>
              </a:tblGrid>
              <a:tr h="370840">
                <a:tc>
                  <a:txBody>
                    <a:bodyPr/>
                    <a:lstStyle/>
                    <a:p>
                      <a:r>
                        <a:rPr lang="en-US" sz="2800" dirty="0">
                          <a:solidFill>
                            <a:schemeClr val="bg1"/>
                          </a:solidFill>
                          <a:latin typeface="Avenir Next" panose="020B0503020202020204" pitchFamily="34" charset="0"/>
                        </a:rPr>
                        <a:t>Western (Syrian)</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Byzantine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Alexandrian</a:t>
                      </a:r>
                    </a:p>
                  </a:txBody>
                  <a:tcPr>
                    <a:lnL w="1270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075057"/>
                  </a:ext>
                </a:extLst>
              </a:tr>
              <a:tr h="370840">
                <a:tc>
                  <a:txBody>
                    <a:bodyPr/>
                    <a:lstStyle/>
                    <a:p>
                      <a:r>
                        <a:rPr lang="en-US" sz="2800" dirty="0">
                          <a:solidFill>
                            <a:schemeClr val="bg1"/>
                          </a:solidFill>
                          <a:latin typeface="Avenir Next" panose="020B0503020202020204" pitchFamily="34" charset="0"/>
                        </a:rPr>
                        <a:t>From north Africa to</a:t>
                      </a:r>
                      <a:br>
                        <a:rPr lang="en-US" sz="2800" dirty="0">
                          <a:solidFill>
                            <a:schemeClr val="bg1"/>
                          </a:solidFill>
                          <a:latin typeface="Avenir Next" panose="020B0503020202020204" pitchFamily="34" charset="0"/>
                        </a:rPr>
                      </a:br>
                      <a:r>
                        <a:rPr lang="en-US" sz="2800" dirty="0">
                          <a:solidFill>
                            <a:schemeClr val="bg1"/>
                          </a:solidFill>
                          <a:latin typeface="Avenir Next" panose="020B0503020202020204" pitchFamily="34" charset="0"/>
                        </a:rPr>
                        <a:t>Italy; Gaul to Syria</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From Constantinople;</a:t>
                      </a:r>
                      <a:br>
                        <a:rPr lang="en-US" sz="2800" dirty="0">
                          <a:solidFill>
                            <a:schemeClr val="bg1"/>
                          </a:solidFill>
                          <a:latin typeface="Avenir Next" panose="020B0503020202020204" pitchFamily="34" charset="0"/>
                        </a:rPr>
                      </a:br>
                      <a:r>
                        <a:rPr lang="en-US" sz="2800" dirty="0">
                          <a:solidFill>
                            <a:schemeClr val="bg1"/>
                          </a:solidFill>
                          <a:latin typeface="Avenir Next" panose="020B0503020202020204" pitchFamily="34" charset="0"/>
                        </a:rPr>
                        <a:t>Byzantine Empire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From Alexandria</a:t>
                      </a: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5207818"/>
                  </a:ext>
                </a:extLst>
              </a:tr>
              <a:tr h="370840">
                <a:tc>
                  <a:txBody>
                    <a:bodyPr/>
                    <a:lstStyle/>
                    <a:p>
                      <a:r>
                        <a:rPr lang="en-US" sz="2800" dirty="0">
                          <a:solidFill>
                            <a:schemeClr val="bg1"/>
                          </a:solidFill>
                          <a:latin typeface="Avenir Next" panose="020B0503020202020204" pitchFamily="34" charset="0"/>
                        </a:rPr>
                        <a:t>3</a:t>
                      </a:r>
                      <a:r>
                        <a:rPr lang="en-US" sz="2800" baseline="30000" dirty="0">
                          <a:solidFill>
                            <a:schemeClr val="bg1"/>
                          </a:solidFill>
                          <a:latin typeface="Avenir Next" panose="020B0503020202020204" pitchFamily="34" charset="0"/>
                        </a:rPr>
                        <a:t>rd</a:t>
                      </a:r>
                      <a:r>
                        <a:rPr lang="en-US" sz="2800" dirty="0">
                          <a:solidFill>
                            <a:schemeClr val="bg1"/>
                          </a:solidFill>
                          <a:latin typeface="Avenir Next" panose="020B0503020202020204" pitchFamily="34" charset="0"/>
                        </a:rPr>
                        <a:t> – 9</a:t>
                      </a:r>
                      <a:r>
                        <a:rPr lang="en-US" sz="2800" baseline="30000" dirty="0">
                          <a:solidFill>
                            <a:schemeClr val="bg1"/>
                          </a:solidFill>
                          <a:latin typeface="Avenir Next" panose="020B0503020202020204" pitchFamily="34" charset="0"/>
                        </a:rPr>
                        <a:t>th</a:t>
                      </a:r>
                      <a:r>
                        <a:rPr lang="en-US" sz="2800" dirty="0">
                          <a:solidFill>
                            <a:schemeClr val="bg1"/>
                          </a:solidFill>
                          <a:latin typeface="Avenir Next" panose="020B0503020202020204" pitchFamily="34" charset="0"/>
                        </a:rPr>
                        <a:t> centuries</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5</a:t>
                      </a:r>
                      <a:r>
                        <a:rPr lang="en-US" sz="2800" baseline="30000" dirty="0">
                          <a:solidFill>
                            <a:schemeClr val="bg1"/>
                          </a:solidFill>
                          <a:latin typeface="Avenir Next" panose="020B0503020202020204" pitchFamily="34" charset="0"/>
                        </a:rPr>
                        <a:t>th</a:t>
                      </a:r>
                      <a:r>
                        <a:rPr lang="en-US" sz="2800" dirty="0">
                          <a:solidFill>
                            <a:schemeClr val="bg1"/>
                          </a:solidFill>
                          <a:latin typeface="Avenir Next" panose="020B0503020202020204" pitchFamily="34" charset="0"/>
                        </a:rPr>
                        <a:t> – 16</a:t>
                      </a:r>
                      <a:r>
                        <a:rPr lang="en-US" sz="2800" baseline="30000" dirty="0">
                          <a:solidFill>
                            <a:schemeClr val="bg1"/>
                          </a:solidFill>
                          <a:latin typeface="Avenir Next" panose="020B0503020202020204" pitchFamily="34" charset="0"/>
                        </a:rPr>
                        <a:t>th</a:t>
                      </a:r>
                      <a:r>
                        <a:rPr lang="en-US" sz="2800" dirty="0">
                          <a:solidFill>
                            <a:schemeClr val="bg1"/>
                          </a:solidFill>
                          <a:latin typeface="Avenir Next" panose="020B0503020202020204" pitchFamily="34" charset="0"/>
                        </a:rPr>
                        <a:t> centuries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2</a:t>
                      </a:r>
                      <a:r>
                        <a:rPr lang="en-US" sz="2800" baseline="30000" dirty="0">
                          <a:solidFill>
                            <a:schemeClr val="bg1"/>
                          </a:solidFill>
                          <a:latin typeface="Avenir Next" panose="020B0503020202020204" pitchFamily="34" charset="0"/>
                        </a:rPr>
                        <a:t>nd</a:t>
                      </a:r>
                      <a:r>
                        <a:rPr lang="en-US" sz="2800" dirty="0">
                          <a:solidFill>
                            <a:schemeClr val="bg1"/>
                          </a:solidFill>
                          <a:latin typeface="Avenir Next" panose="020B0503020202020204" pitchFamily="34" charset="0"/>
                        </a:rPr>
                        <a:t> – 4</a:t>
                      </a:r>
                      <a:r>
                        <a:rPr lang="en-US" sz="2800" baseline="30000" dirty="0">
                          <a:solidFill>
                            <a:schemeClr val="bg1"/>
                          </a:solidFill>
                          <a:latin typeface="Avenir Next" panose="020B0503020202020204" pitchFamily="34" charset="0"/>
                        </a:rPr>
                        <a:t>th</a:t>
                      </a:r>
                      <a:r>
                        <a:rPr lang="en-US" sz="2800" dirty="0">
                          <a:solidFill>
                            <a:schemeClr val="bg1"/>
                          </a:solidFill>
                          <a:latin typeface="Avenir Next" panose="020B0503020202020204" pitchFamily="34" charset="0"/>
                        </a:rPr>
                        <a:t> centuries</a:t>
                      </a: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018757"/>
                  </a:ext>
                </a:extLst>
              </a:tr>
              <a:tr h="370840">
                <a:tc>
                  <a:txBody>
                    <a:bodyPr/>
                    <a:lstStyle/>
                    <a:p>
                      <a:r>
                        <a:rPr lang="en-US" sz="2800" dirty="0">
                          <a:solidFill>
                            <a:schemeClr val="bg1"/>
                          </a:solidFill>
                          <a:latin typeface="Avenir Next" panose="020B0503020202020204" pitchFamily="34" charset="0"/>
                        </a:rPr>
                        <a:t>Western Church</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Avenir Next" panose="020B0503020202020204" pitchFamily="34" charset="0"/>
                        </a:rPr>
                        <a:t>Eastern Church;</a:t>
                      </a:r>
                    </a:p>
                    <a:p>
                      <a:r>
                        <a:rPr lang="en-US" sz="2800" dirty="0">
                          <a:solidFill>
                            <a:schemeClr val="bg1"/>
                          </a:solidFill>
                          <a:latin typeface="Avenir Next" panose="020B0503020202020204" pitchFamily="34" charset="0"/>
                        </a:rPr>
                        <a:t>Textus Receptus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Codex </a:t>
                      </a:r>
                      <a:r>
                        <a:rPr lang="en-US" sz="2800" dirty="0" err="1">
                          <a:solidFill>
                            <a:schemeClr val="bg1"/>
                          </a:solidFill>
                          <a:latin typeface="Avenir Next" panose="020B0503020202020204" pitchFamily="34" charset="0"/>
                        </a:rPr>
                        <a:t>Vaticanus</a:t>
                      </a:r>
                      <a:r>
                        <a:rPr lang="en-US" sz="2800" dirty="0">
                          <a:solidFill>
                            <a:schemeClr val="bg1"/>
                          </a:solidFill>
                          <a:latin typeface="Avenir Next" panose="020B0503020202020204" pitchFamily="34" charset="0"/>
                        </a:rPr>
                        <a:t>,</a:t>
                      </a:r>
                    </a:p>
                    <a:p>
                      <a:r>
                        <a:rPr lang="en-US" sz="2800" dirty="0">
                          <a:solidFill>
                            <a:schemeClr val="bg1"/>
                          </a:solidFill>
                          <a:latin typeface="Avenir Next" panose="020B0503020202020204" pitchFamily="34" charset="0"/>
                        </a:rPr>
                        <a:t>Codex Sinaiticus</a:t>
                      </a: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10244"/>
                  </a:ext>
                </a:extLst>
              </a:tr>
              <a:tr h="370840">
                <a:tc>
                  <a:txBody>
                    <a:bodyPr/>
                    <a:lstStyle/>
                    <a:p>
                      <a:r>
                        <a:rPr lang="en-US" sz="2800" dirty="0">
                          <a:solidFill>
                            <a:schemeClr val="bg1"/>
                          </a:solidFill>
                          <a:latin typeface="Avenir Next" panose="020B0503020202020204" pitchFamily="34" charset="0"/>
                        </a:rPr>
                        <a:t>Pre-1520</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1520-1900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rgbClr val="FFFF00"/>
                          </a:solidFill>
                          <a:latin typeface="Avenir Next" panose="020B0503020202020204" pitchFamily="34" charset="0"/>
                        </a:rPr>
                        <a:t>1900</a:t>
                      </a:r>
                      <a:r>
                        <a:rPr lang="en-US" sz="2800" dirty="0">
                          <a:solidFill>
                            <a:srgbClr val="FFFF00"/>
                          </a:solidFill>
                          <a:latin typeface="Avenir Next" panose="020B0503020202020204" pitchFamily="34" charset="0"/>
                          <a:sym typeface="Wingdings" pitchFamily="2" charset="2"/>
                        </a:rPr>
                        <a:t></a:t>
                      </a:r>
                      <a:endParaRPr lang="en-US" sz="2800" dirty="0">
                        <a:solidFill>
                          <a:srgbClr val="FFFF00"/>
                        </a:solidFill>
                        <a:latin typeface="Avenir Next" panose="020B0503020202020204" pitchFamily="34" charset="0"/>
                      </a:endParaRP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65909"/>
                  </a:ext>
                </a:extLst>
              </a:tr>
              <a:tr h="370840">
                <a:tc>
                  <a:txBody>
                    <a:bodyPr/>
                    <a:lstStyle/>
                    <a:p>
                      <a:r>
                        <a:rPr lang="en-US" sz="2800" dirty="0">
                          <a:solidFill>
                            <a:schemeClr val="bg1"/>
                          </a:solidFill>
                          <a:latin typeface="Avenir Next" panose="020B0503020202020204" pitchFamily="34" charset="0"/>
                        </a:rPr>
                        <a:t>Wycliffe,</a:t>
                      </a:r>
                      <a:br>
                        <a:rPr lang="en-US" sz="2800" dirty="0">
                          <a:solidFill>
                            <a:schemeClr val="bg1"/>
                          </a:solidFill>
                          <a:latin typeface="Avenir Next" panose="020B0503020202020204" pitchFamily="34" charset="0"/>
                        </a:rPr>
                      </a:br>
                      <a:r>
                        <a:rPr lang="en-US" sz="2800" dirty="0">
                          <a:solidFill>
                            <a:schemeClr val="bg1"/>
                          </a:solidFill>
                          <a:latin typeface="Avenir Next" panose="020B0503020202020204" pitchFamily="34" charset="0"/>
                        </a:rPr>
                        <a:t>Douay-Rheims (original)</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KJV, NKJV, Tyndale,</a:t>
                      </a:r>
                      <a:br>
                        <a:rPr lang="en-US" sz="2800" dirty="0">
                          <a:solidFill>
                            <a:schemeClr val="bg1"/>
                          </a:solidFill>
                          <a:latin typeface="Avenir Next" panose="020B0503020202020204" pitchFamily="34" charset="0"/>
                        </a:rPr>
                      </a:br>
                      <a:r>
                        <a:rPr lang="en-US" sz="2800" dirty="0">
                          <a:solidFill>
                            <a:schemeClr val="bg1"/>
                          </a:solidFill>
                          <a:latin typeface="Avenir Next" panose="020B0503020202020204" pitchFamily="34" charset="0"/>
                        </a:rPr>
                        <a:t>Coverdale, Geneva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bg1"/>
                          </a:solidFill>
                          <a:latin typeface="Avenir Next" panose="020B0503020202020204" pitchFamily="34" charset="0"/>
                        </a:rPr>
                        <a:t>NIV, ESV, CSB,</a:t>
                      </a:r>
                    </a:p>
                    <a:p>
                      <a:r>
                        <a:rPr lang="en-US" sz="2800" dirty="0">
                          <a:solidFill>
                            <a:srgbClr val="FFFF00"/>
                          </a:solidFill>
                          <a:latin typeface="Avenir Next" panose="020B0503020202020204" pitchFamily="34" charset="0"/>
                        </a:rPr>
                        <a:t>NASB, LSB</a:t>
                      </a:r>
                    </a:p>
                  </a:txBody>
                  <a:tcP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0615207"/>
                  </a:ext>
                </a:extLst>
              </a:tr>
            </a:tbl>
          </a:graphicData>
        </a:graphic>
      </p:graphicFrame>
      <p:sp>
        <p:nvSpPr>
          <p:cNvPr id="3" name="Title 5">
            <a:extLst>
              <a:ext uri="{FF2B5EF4-FFF2-40B4-BE49-F238E27FC236}">
                <a16:creationId xmlns:a16="http://schemas.microsoft.com/office/drawing/2014/main" id="{36D9934A-CAAC-A3FF-AB4F-D56A17456795}"/>
              </a:ext>
            </a:extLst>
          </p:cNvPr>
          <p:cNvSpPr txBox="1">
            <a:spLocks/>
          </p:cNvSpPr>
          <p:nvPr/>
        </p:nvSpPr>
        <p:spPr>
          <a:xfrm>
            <a:off x="9258012" y="6486187"/>
            <a:ext cx="7002008" cy="4406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a:lstStyle>
          <a:p>
            <a:r>
              <a:rPr lang="en-US" sz="1050" b="0" dirty="0"/>
              <a:t>From Wikipedia’s article on Textual Criticism</a:t>
            </a:r>
            <a:endParaRPr lang="en-US" sz="800" b="0" dirty="0"/>
          </a:p>
        </p:txBody>
      </p:sp>
    </p:spTree>
    <p:extLst>
      <p:ext uri="{BB962C8B-B14F-4D97-AF65-F5344CB8AC3E}">
        <p14:creationId xmlns:p14="http://schemas.microsoft.com/office/powerpoint/2010/main" val="3724736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7287-A480-9399-096E-B6D9855CF08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5FB953-63DF-157E-42AB-DF634B4C2852}"/>
              </a:ext>
            </a:extLst>
          </p:cNvPr>
          <p:cNvSpPr>
            <a:spLocks noGrp="1"/>
          </p:cNvSpPr>
          <p:nvPr>
            <p:ph type="title"/>
          </p:nvPr>
        </p:nvSpPr>
        <p:spPr/>
        <p:txBody>
          <a:bodyPr/>
          <a:lstStyle/>
          <a:p>
            <a:r>
              <a:rPr lang="en-US" dirty="0"/>
              <a:t>Footnotes in the LSB (numbers)</a:t>
            </a:r>
          </a:p>
        </p:txBody>
      </p:sp>
      <p:sp>
        <p:nvSpPr>
          <p:cNvPr id="6" name="Content Placeholder 5">
            <a:extLst>
              <a:ext uri="{FF2B5EF4-FFF2-40B4-BE49-F238E27FC236}">
                <a16:creationId xmlns:a16="http://schemas.microsoft.com/office/drawing/2014/main" id="{841B8B90-7D5B-17DE-8DCE-53FC81D5BCBA}"/>
              </a:ext>
            </a:extLst>
          </p:cNvPr>
          <p:cNvSpPr>
            <a:spLocks noGrp="1"/>
          </p:cNvSpPr>
          <p:nvPr>
            <p:ph idx="1"/>
          </p:nvPr>
        </p:nvSpPr>
        <p:spPr/>
        <p:txBody>
          <a:bodyPr/>
          <a:lstStyle/>
          <a:p>
            <a:pPr marL="742950" indent="-742950">
              <a:buAutoNum type="arabicPeriod"/>
            </a:pPr>
            <a:r>
              <a:rPr lang="en-US" dirty="0"/>
              <a:t>Lit </a:t>
            </a:r>
            <a:r>
              <a:rPr lang="en-US" i="1" dirty="0"/>
              <a:t>through</a:t>
            </a:r>
          </a:p>
          <a:p>
            <a:pPr marL="742950" indent="-742950">
              <a:buAutoNum type="arabicPeriod"/>
            </a:pPr>
            <a:r>
              <a:rPr lang="en-US" dirty="0"/>
              <a:t>Or </a:t>
            </a:r>
            <a:r>
              <a:rPr lang="en-US" i="1" dirty="0"/>
              <a:t>holy ones</a:t>
            </a:r>
          </a:p>
          <a:p>
            <a:pPr marL="742950" indent="-742950">
              <a:buAutoNum type="arabicPeriod"/>
            </a:pPr>
            <a:r>
              <a:rPr lang="en-US" dirty="0">
                <a:solidFill>
                  <a:srgbClr val="FFFF00"/>
                </a:solidFill>
              </a:rPr>
              <a:t>Three early mss omit </a:t>
            </a:r>
            <a:r>
              <a:rPr lang="en-US" i="1" dirty="0">
                <a:solidFill>
                  <a:srgbClr val="FFFF00"/>
                </a:solidFill>
              </a:rPr>
              <a:t>at Ephesus</a:t>
            </a:r>
          </a:p>
        </p:txBody>
      </p:sp>
    </p:spTree>
    <p:extLst>
      <p:ext uri="{BB962C8B-B14F-4D97-AF65-F5344CB8AC3E}">
        <p14:creationId xmlns:p14="http://schemas.microsoft.com/office/powerpoint/2010/main" val="3758995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A7D5C-EB40-4117-4F2A-9334725BC5D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EC8CE2F-731C-C559-B74F-E58993CAF2F3}"/>
              </a:ext>
            </a:extLst>
          </p:cNvPr>
          <p:cNvSpPr>
            <a:spLocks noGrp="1"/>
          </p:cNvSpPr>
          <p:nvPr>
            <p:ph type="title"/>
          </p:nvPr>
        </p:nvSpPr>
        <p:spPr>
          <a:xfrm>
            <a:off x="838200" y="617378"/>
            <a:ext cx="11039764" cy="1325563"/>
          </a:xfrm>
        </p:spPr>
        <p:txBody>
          <a:bodyPr/>
          <a:lstStyle/>
          <a:p>
            <a:r>
              <a:rPr lang="en-US" dirty="0"/>
              <a:t>Ephesians 1:1–2 (NA28)</a:t>
            </a:r>
          </a:p>
        </p:txBody>
      </p:sp>
      <p:sp>
        <p:nvSpPr>
          <p:cNvPr id="6" name="Content Placeholder 5">
            <a:extLst>
              <a:ext uri="{FF2B5EF4-FFF2-40B4-BE49-F238E27FC236}">
                <a16:creationId xmlns:a16="http://schemas.microsoft.com/office/drawing/2014/main" id="{04B3412D-FA3F-B9DF-B33A-BD2A9CF8DC9C}"/>
              </a:ext>
            </a:extLst>
          </p:cNvPr>
          <p:cNvSpPr>
            <a:spLocks noGrp="1"/>
          </p:cNvSpPr>
          <p:nvPr>
            <p:ph idx="1"/>
          </p:nvPr>
        </p:nvSpPr>
        <p:spPr/>
        <p:txBody>
          <a:bodyPr/>
          <a:lstStyle/>
          <a:p>
            <a:pPr marL="0" indent="0">
              <a:buNone/>
            </a:pPr>
            <a:r>
              <a:rPr lang="el-GR" dirty="0" err="1"/>
              <a:t>Παῦλος</a:t>
            </a:r>
            <a:r>
              <a:rPr lang="el-GR" dirty="0"/>
              <a:t> </a:t>
            </a:r>
            <a:r>
              <a:rPr lang="el-GR" dirty="0" err="1"/>
              <a:t>ἀπόστολος</a:t>
            </a:r>
            <a:r>
              <a:rPr lang="el-GR" dirty="0"/>
              <a:t> </a:t>
            </a:r>
            <a:r>
              <a:rPr lang="el-GR" dirty="0" err="1"/>
              <a:t>Χριστοῦ</a:t>
            </a:r>
            <a:r>
              <a:rPr lang="el-GR" dirty="0"/>
              <a:t> </a:t>
            </a:r>
            <a:r>
              <a:rPr lang="el-GR" dirty="0" err="1"/>
              <a:t>Ἰησοῦ</a:t>
            </a:r>
            <a:r>
              <a:rPr lang="el-GR" dirty="0"/>
              <a:t> </a:t>
            </a:r>
            <a:r>
              <a:rPr lang="el-GR" dirty="0" err="1"/>
              <a:t>διὰ</a:t>
            </a:r>
            <a:r>
              <a:rPr lang="el-GR" dirty="0"/>
              <a:t> θελήματος </a:t>
            </a:r>
            <a:r>
              <a:rPr lang="el-GR" dirty="0" err="1"/>
              <a:t>θεοῦ</a:t>
            </a:r>
            <a:r>
              <a:rPr lang="el-GR" dirty="0"/>
              <a:t> </a:t>
            </a:r>
            <a:r>
              <a:rPr lang="el-GR" dirty="0" err="1"/>
              <a:t>τοῖς</a:t>
            </a:r>
            <a:r>
              <a:rPr lang="el-GR" dirty="0"/>
              <a:t> </a:t>
            </a:r>
            <a:r>
              <a:rPr lang="el-GR" dirty="0" err="1"/>
              <a:t>ἁγίοις</a:t>
            </a:r>
            <a:r>
              <a:rPr lang="el-GR" dirty="0"/>
              <a:t> </a:t>
            </a:r>
            <a:r>
              <a:rPr lang="el-GR" dirty="0" err="1"/>
              <a:t>τοῖς</a:t>
            </a:r>
            <a:r>
              <a:rPr lang="el-GR" dirty="0"/>
              <a:t> </a:t>
            </a:r>
            <a:r>
              <a:rPr lang="el-GR" dirty="0" err="1"/>
              <a:t>οὖσιν</a:t>
            </a:r>
            <a:br>
              <a:rPr lang="en-US" dirty="0"/>
            </a:br>
            <a:r>
              <a:rPr lang="el-GR" dirty="0"/>
              <a:t>[</a:t>
            </a:r>
            <a:r>
              <a:rPr lang="el-GR" dirty="0" err="1"/>
              <a:t>ἐν</a:t>
            </a:r>
            <a:r>
              <a:rPr lang="el-GR" dirty="0"/>
              <a:t> </a:t>
            </a:r>
            <a:r>
              <a:rPr lang="el-GR" dirty="0" err="1"/>
              <a:t>Ἐφέσῳ</a:t>
            </a:r>
            <a:r>
              <a:rPr lang="el-GR" dirty="0"/>
              <a:t>] </a:t>
            </a:r>
            <a:r>
              <a:rPr lang="el-GR" dirty="0" err="1"/>
              <a:t>καὶ</a:t>
            </a:r>
            <a:r>
              <a:rPr lang="el-GR" dirty="0"/>
              <a:t> </a:t>
            </a:r>
            <a:r>
              <a:rPr lang="el-GR" dirty="0" err="1"/>
              <a:t>πιστοῖς</a:t>
            </a:r>
            <a:r>
              <a:rPr lang="el-GR" dirty="0"/>
              <a:t> </a:t>
            </a:r>
            <a:r>
              <a:rPr lang="el-GR" dirty="0" err="1"/>
              <a:t>ἐν</a:t>
            </a:r>
            <a:r>
              <a:rPr lang="el-GR" dirty="0"/>
              <a:t> </a:t>
            </a:r>
            <a:r>
              <a:rPr lang="el-GR" dirty="0" err="1"/>
              <a:t>Χριστῷ</a:t>
            </a:r>
            <a:r>
              <a:rPr lang="el-GR" dirty="0"/>
              <a:t> </a:t>
            </a:r>
            <a:r>
              <a:rPr lang="el-GR" dirty="0" err="1"/>
              <a:t>Ἰησοῦ</a:t>
            </a:r>
            <a:r>
              <a:rPr lang="el-GR" dirty="0"/>
              <a:t>,</a:t>
            </a:r>
            <a:r>
              <a:rPr lang="en-US" dirty="0"/>
              <a:t> </a:t>
            </a:r>
            <a:r>
              <a:rPr lang="el-GR" dirty="0"/>
              <a:t>χάρις </a:t>
            </a:r>
            <a:r>
              <a:rPr lang="el-GR" dirty="0" err="1"/>
              <a:t>ὑμῖν</a:t>
            </a:r>
            <a:r>
              <a:rPr lang="el-GR" dirty="0"/>
              <a:t> </a:t>
            </a:r>
            <a:r>
              <a:rPr lang="el-GR" dirty="0" err="1"/>
              <a:t>καὶ</a:t>
            </a:r>
            <a:r>
              <a:rPr lang="el-GR" dirty="0"/>
              <a:t> </a:t>
            </a:r>
            <a:r>
              <a:rPr lang="el-GR" dirty="0" err="1"/>
              <a:t>εἰρήνη</a:t>
            </a:r>
            <a:r>
              <a:rPr lang="el-GR" dirty="0"/>
              <a:t> </a:t>
            </a:r>
            <a:r>
              <a:rPr lang="el-GR" dirty="0" err="1"/>
              <a:t>ἀπὸ</a:t>
            </a:r>
            <a:r>
              <a:rPr lang="el-GR" dirty="0"/>
              <a:t> </a:t>
            </a:r>
            <a:r>
              <a:rPr lang="el-GR" dirty="0" err="1"/>
              <a:t>θεοῦ</a:t>
            </a:r>
            <a:r>
              <a:rPr lang="el-GR" dirty="0"/>
              <a:t> </a:t>
            </a:r>
            <a:r>
              <a:rPr lang="el-GR" dirty="0" err="1"/>
              <a:t>πατρὸς</a:t>
            </a:r>
            <a:r>
              <a:rPr lang="el-GR" dirty="0"/>
              <a:t> </a:t>
            </a:r>
            <a:r>
              <a:rPr lang="el-GR" dirty="0" err="1"/>
              <a:t>ἡμῶν</a:t>
            </a:r>
            <a:r>
              <a:rPr lang="el-GR" dirty="0"/>
              <a:t> </a:t>
            </a:r>
            <a:r>
              <a:rPr lang="el-GR" dirty="0" err="1"/>
              <a:t>καὶ</a:t>
            </a:r>
            <a:r>
              <a:rPr lang="el-GR" dirty="0"/>
              <a:t> κυρίου </a:t>
            </a:r>
            <a:r>
              <a:rPr lang="el-GR" dirty="0" err="1"/>
              <a:t>Ἰησοῦ</a:t>
            </a:r>
            <a:r>
              <a:rPr lang="el-GR" dirty="0"/>
              <a:t> </a:t>
            </a:r>
            <a:r>
              <a:rPr lang="el-GR" dirty="0" err="1"/>
              <a:t>Χριστοῦ</a:t>
            </a:r>
            <a:r>
              <a:rPr lang="el-GR" dirty="0"/>
              <a:t>.</a:t>
            </a:r>
            <a:endParaRPr lang="en-US" dirty="0"/>
          </a:p>
        </p:txBody>
      </p:sp>
    </p:spTree>
    <p:extLst>
      <p:ext uri="{BB962C8B-B14F-4D97-AF65-F5344CB8AC3E}">
        <p14:creationId xmlns:p14="http://schemas.microsoft.com/office/powerpoint/2010/main" val="347357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02B18A-FCBC-0A9D-1573-10746B39996B}"/>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0ECE340-9848-1343-9D78-0907AB6860CF}"/>
              </a:ext>
            </a:extLst>
          </p:cNvPr>
          <p:cNvSpPr>
            <a:spLocks noGrp="1"/>
          </p:cNvSpPr>
          <p:nvPr>
            <p:ph idx="1"/>
          </p:nvPr>
        </p:nvSpPr>
        <p:spPr>
          <a:xfrm>
            <a:off x="831276" y="935245"/>
            <a:ext cx="5791200" cy="5454152"/>
          </a:xfrm>
        </p:spPr>
        <p:txBody>
          <a:bodyPr/>
          <a:lstStyle/>
          <a:p>
            <a:pPr marL="7938" indent="0">
              <a:buNone/>
            </a:pPr>
            <a:r>
              <a:rPr lang="en-US" b="1" dirty="0"/>
              <a:t>Visitors</a:t>
            </a:r>
            <a:r>
              <a:rPr lang="en-US" dirty="0"/>
              <a:t>: loan you</a:t>
            </a:r>
            <a:br>
              <a:rPr lang="en-US" dirty="0"/>
            </a:br>
            <a:r>
              <a:rPr lang="en-US" dirty="0"/>
              <a:t>a copy for today</a:t>
            </a:r>
          </a:p>
          <a:p>
            <a:pPr marL="7938" indent="0">
              <a:buNone/>
            </a:pPr>
            <a:endParaRPr lang="en-US" dirty="0"/>
          </a:p>
          <a:p>
            <a:pPr marL="7938" indent="0">
              <a:buNone/>
            </a:pPr>
            <a:r>
              <a:rPr lang="en-US" b="1" dirty="0"/>
              <a:t>Members</a:t>
            </a:r>
            <a:r>
              <a:rPr lang="en-US" dirty="0"/>
              <a:t>: get a</a:t>
            </a:r>
            <a:br>
              <a:rPr lang="en-US" dirty="0"/>
            </a:br>
            <a:r>
              <a:rPr lang="en-US" dirty="0"/>
              <a:t>print edition</a:t>
            </a:r>
          </a:p>
          <a:p>
            <a:pPr marL="7938" indent="0">
              <a:buNone/>
            </a:pPr>
            <a:endParaRPr lang="en-US" dirty="0"/>
          </a:p>
          <a:p>
            <a:pPr marL="7938" indent="0">
              <a:buNone/>
            </a:pPr>
            <a:r>
              <a:rPr lang="en-US" b="1" dirty="0"/>
              <a:t>Online</a:t>
            </a:r>
            <a:r>
              <a:rPr lang="en-US" dirty="0"/>
              <a:t>: visit OurSundaySchool.com</a:t>
            </a:r>
          </a:p>
        </p:txBody>
      </p:sp>
      <p:pic>
        <p:nvPicPr>
          <p:cNvPr id="5" name="Picture 4">
            <a:extLst>
              <a:ext uri="{FF2B5EF4-FFF2-40B4-BE49-F238E27FC236}">
                <a16:creationId xmlns:a16="http://schemas.microsoft.com/office/drawing/2014/main" id="{33BF0454-9751-C941-DCA3-F822035EFC45}"/>
              </a:ext>
            </a:extLst>
          </p:cNvPr>
          <p:cNvPicPr>
            <a:picLocks noChangeAspect="1"/>
          </p:cNvPicPr>
          <p:nvPr/>
        </p:nvPicPr>
        <p:blipFill>
          <a:blip r:embed="rId2"/>
          <a:stretch>
            <a:fillRect/>
          </a:stretch>
        </p:blipFill>
        <p:spPr>
          <a:xfrm>
            <a:off x="6858000" y="0"/>
            <a:ext cx="5334000" cy="6858000"/>
          </a:xfrm>
          <a:prstGeom prst="rect">
            <a:avLst/>
          </a:prstGeom>
        </p:spPr>
      </p:pic>
    </p:spTree>
    <p:extLst>
      <p:ext uri="{BB962C8B-B14F-4D97-AF65-F5344CB8AC3E}">
        <p14:creationId xmlns:p14="http://schemas.microsoft.com/office/powerpoint/2010/main" val="3885038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A7E84-4CDD-8023-D802-0DF9C417417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EE76F47-CCD6-35FC-827F-1CB8556843B5}"/>
              </a:ext>
            </a:extLst>
          </p:cNvPr>
          <p:cNvSpPr>
            <a:spLocks noGrp="1"/>
          </p:cNvSpPr>
          <p:nvPr>
            <p:ph type="title"/>
          </p:nvPr>
        </p:nvSpPr>
        <p:spPr>
          <a:xfrm>
            <a:off x="838200" y="617378"/>
            <a:ext cx="11039764" cy="1325563"/>
          </a:xfrm>
        </p:spPr>
        <p:txBody>
          <a:bodyPr/>
          <a:lstStyle/>
          <a:p>
            <a:r>
              <a:rPr lang="en-US" dirty="0"/>
              <a:t>Ephesians 1:1–2 (NA28)</a:t>
            </a:r>
          </a:p>
        </p:txBody>
      </p:sp>
      <p:sp>
        <p:nvSpPr>
          <p:cNvPr id="6" name="Content Placeholder 5">
            <a:extLst>
              <a:ext uri="{FF2B5EF4-FFF2-40B4-BE49-F238E27FC236}">
                <a16:creationId xmlns:a16="http://schemas.microsoft.com/office/drawing/2014/main" id="{B877E117-0900-54B8-3E04-6FC6B294B6B0}"/>
              </a:ext>
            </a:extLst>
          </p:cNvPr>
          <p:cNvSpPr>
            <a:spLocks noGrp="1"/>
          </p:cNvSpPr>
          <p:nvPr>
            <p:ph idx="1"/>
          </p:nvPr>
        </p:nvSpPr>
        <p:spPr/>
        <p:txBody>
          <a:bodyPr/>
          <a:lstStyle/>
          <a:p>
            <a:pPr marL="0" indent="0">
              <a:buNone/>
            </a:pPr>
            <a:r>
              <a:rPr lang="el-GR" dirty="0" err="1"/>
              <a:t>Παῦλος</a:t>
            </a:r>
            <a:r>
              <a:rPr lang="el-GR" dirty="0"/>
              <a:t> </a:t>
            </a:r>
            <a:r>
              <a:rPr lang="el-GR" dirty="0" err="1"/>
              <a:t>ἀπόστολος</a:t>
            </a:r>
            <a:r>
              <a:rPr lang="el-GR" dirty="0"/>
              <a:t> </a:t>
            </a:r>
            <a:r>
              <a:rPr lang="el-GR" dirty="0" err="1"/>
              <a:t>Χριστοῦ</a:t>
            </a:r>
            <a:r>
              <a:rPr lang="el-GR" dirty="0"/>
              <a:t> </a:t>
            </a:r>
            <a:r>
              <a:rPr lang="el-GR" dirty="0" err="1"/>
              <a:t>Ἰησοῦ</a:t>
            </a:r>
            <a:r>
              <a:rPr lang="el-GR" dirty="0"/>
              <a:t> </a:t>
            </a:r>
            <a:r>
              <a:rPr lang="el-GR" dirty="0" err="1"/>
              <a:t>διὰ</a:t>
            </a:r>
            <a:r>
              <a:rPr lang="el-GR" dirty="0"/>
              <a:t> θελήματος </a:t>
            </a:r>
            <a:r>
              <a:rPr lang="el-GR" dirty="0" err="1"/>
              <a:t>θεοῦ</a:t>
            </a:r>
            <a:r>
              <a:rPr lang="el-GR" dirty="0"/>
              <a:t> </a:t>
            </a:r>
            <a:r>
              <a:rPr lang="el-GR" dirty="0" err="1"/>
              <a:t>τοῖς</a:t>
            </a:r>
            <a:r>
              <a:rPr lang="el-GR" dirty="0"/>
              <a:t> </a:t>
            </a:r>
            <a:r>
              <a:rPr lang="el-GR" dirty="0" err="1"/>
              <a:t>ἁγίοις</a:t>
            </a:r>
            <a:r>
              <a:rPr lang="el-GR" dirty="0"/>
              <a:t> </a:t>
            </a:r>
            <a:r>
              <a:rPr lang="el-GR" dirty="0" err="1"/>
              <a:t>τοῖς</a:t>
            </a:r>
            <a:r>
              <a:rPr lang="el-GR" dirty="0"/>
              <a:t> </a:t>
            </a:r>
            <a:r>
              <a:rPr lang="el-GR" dirty="0" err="1"/>
              <a:t>οὖσιν</a:t>
            </a:r>
            <a:br>
              <a:rPr lang="en-US" dirty="0"/>
            </a:br>
            <a:r>
              <a:rPr lang="el-GR" dirty="0">
                <a:solidFill>
                  <a:srgbClr val="FFFF00"/>
                </a:solidFill>
              </a:rPr>
              <a:t>[</a:t>
            </a:r>
            <a:r>
              <a:rPr lang="el-GR" dirty="0" err="1">
                <a:solidFill>
                  <a:srgbClr val="FFFF00"/>
                </a:solidFill>
              </a:rPr>
              <a:t>ἐν</a:t>
            </a:r>
            <a:r>
              <a:rPr lang="el-GR" dirty="0">
                <a:solidFill>
                  <a:srgbClr val="FFFF00"/>
                </a:solidFill>
              </a:rPr>
              <a:t> </a:t>
            </a:r>
            <a:r>
              <a:rPr lang="el-GR" dirty="0" err="1">
                <a:solidFill>
                  <a:srgbClr val="FFFF00"/>
                </a:solidFill>
              </a:rPr>
              <a:t>Ἐφέσῳ</a:t>
            </a:r>
            <a:r>
              <a:rPr lang="el-GR" dirty="0">
                <a:solidFill>
                  <a:srgbClr val="FFFF00"/>
                </a:solidFill>
              </a:rPr>
              <a:t>]</a:t>
            </a:r>
            <a:r>
              <a:rPr lang="el-GR" dirty="0"/>
              <a:t> </a:t>
            </a:r>
            <a:r>
              <a:rPr lang="el-GR" dirty="0" err="1"/>
              <a:t>καὶ</a:t>
            </a:r>
            <a:r>
              <a:rPr lang="el-GR" dirty="0"/>
              <a:t> </a:t>
            </a:r>
            <a:r>
              <a:rPr lang="el-GR" dirty="0" err="1"/>
              <a:t>πιστοῖς</a:t>
            </a:r>
            <a:r>
              <a:rPr lang="el-GR" dirty="0"/>
              <a:t> </a:t>
            </a:r>
            <a:r>
              <a:rPr lang="el-GR" dirty="0" err="1"/>
              <a:t>ἐν</a:t>
            </a:r>
            <a:r>
              <a:rPr lang="el-GR" dirty="0"/>
              <a:t> </a:t>
            </a:r>
            <a:r>
              <a:rPr lang="el-GR" dirty="0" err="1"/>
              <a:t>Χριστῷ</a:t>
            </a:r>
            <a:r>
              <a:rPr lang="el-GR" dirty="0"/>
              <a:t> </a:t>
            </a:r>
            <a:r>
              <a:rPr lang="el-GR" dirty="0" err="1"/>
              <a:t>Ἰησοῦ</a:t>
            </a:r>
            <a:r>
              <a:rPr lang="el-GR" dirty="0"/>
              <a:t>,</a:t>
            </a:r>
            <a:r>
              <a:rPr lang="en-US" dirty="0"/>
              <a:t> </a:t>
            </a:r>
            <a:r>
              <a:rPr lang="el-GR" dirty="0"/>
              <a:t>χάρις </a:t>
            </a:r>
            <a:r>
              <a:rPr lang="el-GR" dirty="0" err="1"/>
              <a:t>ὑμῖν</a:t>
            </a:r>
            <a:r>
              <a:rPr lang="el-GR" dirty="0"/>
              <a:t> </a:t>
            </a:r>
            <a:r>
              <a:rPr lang="el-GR" dirty="0" err="1"/>
              <a:t>καὶ</a:t>
            </a:r>
            <a:r>
              <a:rPr lang="el-GR" dirty="0"/>
              <a:t> </a:t>
            </a:r>
            <a:r>
              <a:rPr lang="el-GR" dirty="0" err="1"/>
              <a:t>εἰρήνη</a:t>
            </a:r>
            <a:r>
              <a:rPr lang="el-GR" dirty="0"/>
              <a:t> </a:t>
            </a:r>
            <a:r>
              <a:rPr lang="el-GR" dirty="0" err="1"/>
              <a:t>ἀπὸ</a:t>
            </a:r>
            <a:r>
              <a:rPr lang="el-GR" dirty="0"/>
              <a:t> </a:t>
            </a:r>
            <a:r>
              <a:rPr lang="el-GR" dirty="0" err="1"/>
              <a:t>θεοῦ</a:t>
            </a:r>
            <a:r>
              <a:rPr lang="el-GR" dirty="0"/>
              <a:t> </a:t>
            </a:r>
            <a:r>
              <a:rPr lang="el-GR" dirty="0" err="1"/>
              <a:t>πατρὸς</a:t>
            </a:r>
            <a:r>
              <a:rPr lang="el-GR" dirty="0"/>
              <a:t> </a:t>
            </a:r>
            <a:r>
              <a:rPr lang="el-GR" dirty="0" err="1"/>
              <a:t>ἡμῶν</a:t>
            </a:r>
            <a:r>
              <a:rPr lang="el-GR" dirty="0"/>
              <a:t> </a:t>
            </a:r>
            <a:r>
              <a:rPr lang="el-GR" dirty="0" err="1"/>
              <a:t>καὶ</a:t>
            </a:r>
            <a:r>
              <a:rPr lang="el-GR" dirty="0"/>
              <a:t> κυρίου </a:t>
            </a:r>
            <a:r>
              <a:rPr lang="el-GR" dirty="0" err="1"/>
              <a:t>Ἰησοῦ</a:t>
            </a:r>
            <a:r>
              <a:rPr lang="el-GR" dirty="0"/>
              <a:t> </a:t>
            </a:r>
            <a:r>
              <a:rPr lang="el-GR" dirty="0" err="1"/>
              <a:t>Χριστοῦ</a:t>
            </a:r>
            <a:r>
              <a:rPr lang="el-GR" dirty="0"/>
              <a:t>.</a:t>
            </a:r>
            <a:endParaRPr lang="en-US" dirty="0"/>
          </a:p>
        </p:txBody>
      </p:sp>
    </p:spTree>
    <p:extLst>
      <p:ext uri="{BB962C8B-B14F-4D97-AF65-F5344CB8AC3E}">
        <p14:creationId xmlns:p14="http://schemas.microsoft.com/office/powerpoint/2010/main" val="2642428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7AB04-545D-FFE8-858E-ED83E0D25942}"/>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43A91EDC-5E7A-2AAA-DE95-9EFC5A87DBAB}"/>
              </a:ext>
            </a:extLst>
          </p:cNvPr>
          <p:cNvSpPr>
            <a:spLocks noGrp="1"/>
          </p:cNvSpPr>
          <p:nvPr>
            <p:ph type="title"/>
          </p:nvPr>
        </p:nvSpPr>
        <p:spPr/>
        <p:txBody>
          <a:bodyPr/>
          <a:lstStyle/>
          <a:p>
            <a:r>
              <a:rPr lang="en-US" dirty="0"/>
              <a:t>What’s new in this handout</a:t>
            </a:r>
          </a:p>
        </p:txBody>
      </p:sp>
      <p:sp>
        <p:nvSpPr>
          <p:cNvPr id="4" name="Content Placeholder 3">
            <a:extLst>
              <a:ext uri="{FF2B5EF4-FFF2-40B4-BE49-F238E27FC236}">
                <a16:creationId xmlns:a16="http://schemas.microsoft.com/office/drawing/2014/main" id="{513A0822-3B61-427D-AC5E-5DA1675197D0}"/>
              </a:ext>
            </a:extLst>
          </p:cNvPr>
          <p:cNvSpPr>
            <a:spLocks noGrp="1"/>
          </p:cNvSpPr>
          <p:nvPr>
            <p:ph idx="1"/>
          </p:nvPr>
        </p:nvSpPr>
        <p:spPr/>
        <p:txBody>
          <a:bodyPr vert="horz" lIns="91440" tIns="45720" rIns="91440" bIns="45720" rtlCol="0">
            <a:noAutofit/>
          </a:bodyPr>
          <a:lstStyle/>
          <a:p>
            <a:pPr marL="920750" indent="-460375"/>
            <a:r>
              <a:rPr lang="en-US" dirty="0"/>
              <a:t>Christian Standard Bible (CSB) </a:t>
            </a:r>
            <a:r>
              <a:rPr lang="en-US" dirty="0">
                <a:sym typeface="Wingdings" pitchFamily="2" charset="2"/>
              </a:rPr>
              <a:t></a:t>
            </a:r>
            <a:br>
              <a:rPr lang="en-US" dirty="0">
                <a:sym typeface="Wingdings" pitchFamily="2" charset="2"/>
              </a:rPr>
            </a:br>
            <a:r>
              <a:rPr lang="en-US" dirty="0"/>
              <a:t>Legacy Standard Bible (LSB)</a:t>
            </a:r>
          </a:p>
          <a:p>
            <a:pPr marL="920750" indent="-460375"/>
            <a:endParaRPr lang="en-US" dirty="0"/>
          </a:p>
          <a:p>
            <a:pPr marL="920750" indent="-460375"/>
            <a:r>
              <a:rPr lang="en-US" dirty="0"/>
              <a:t>Added reflection/journal and</a:t>
            </a:r>
            <a:br>
              <a:rPr lang="en-US" dirty="0"/>
            </a:br>
            <a:r>
              <a:rPr lang="en-US" dirty="0"/>
              <a:t>quotes from commentary pages (p. 83)</a:t>
            </a:r>
          </a:p>
          <a:p>
            <a:pPr marL="920750" indent="-460375"/>
            <a:endParaRPr lang="en-US" dirty="0"/>
          </a:p>
          <a:p>
            <a:pPr marL="920750" indent="-460375"/>
            <a:r>
              <a:rPr lang="en-US" dirty="0"/>
              <a:t>[Variants]</a:t>
            </a:r>
          </a:p>
        </p:txBody>
      </p:sp>
    </p:spTree>
    <p:extLst>
      <p:ext uri="{BB962C8B-B14F-4D97-AF65-F5344CB8AC3E}">
        <p14:creationId xmlns:p14="http://schemas.microsoft.com/office/powerpoint/2010/main" val="4015699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2B0E30-4D48-8257-A34D-ED173D29F68C}"/>
              </a:ext>
            </a:extLst>
          </p:cNvPr>
          <p:cNvPicPr>
            <a:picLocks noChangeAspect="1"/>
          </p:cNvPicPr>
          <p:nvPr/>
        </p:nvPicPr>
        <p:blipFill>
          <a:blip r:embed="rId2"/>
          <a:stretch>
            <a:fillRect/>
          </a:stretch>
        </p:blipFill>
        <p:spPr>
          <a:xfrm>
            <a:off x="3592630" y="189345"/>
            <a:ext cx="5006739" cy="6479309"/>
          </a:xfrm>
          <a:prstGeom prst="rect">
            <a:avLst/>
          </a:prstGeom>
          <a:ln>
            <a:solidFill>
              <a:schemeClr val="tx1"/>
            </a:solidFill>
          </a:ln>
        </p:spPr>
      </p:pic>
      <p:sp>
        <p:nvSpPr>
          <p:cNvPr id="5" name="Oval 4">
            <a:extLst>
              <a:ext uri="{FF2B5EF4-FFF2-40B4-BE49-F238E27FC236}">
                <a16:creationId xmlns:a16="http://schemas.microsoft.com/office/drawing/2014/main" id="{51C5C3ED-D873-ABB4-2D70-F4FAB353DB7F}"/>
              </a:ext>
            </a:extLst>
          </p:cNvPr>
          <p:cNvSpPr/>
          <p:nvPr/>
        </p:nvSpPr>
        <p:spPr>
          <a:xfrm>
            <a:off x="3999345" y="2817091"/>
            <a:ext cx="1708727" cy="535709"/>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04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E4A517-6949-91ED-15C8-F12CCCF2623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15EF3B-6A1B-0789-88EE-EA96942E00C8}"/>
              </a:ext>
            </a:extLst>
          </p:cNvPr>
          <p:cNvPicPr>
            <a:picLocks noChangeAspect="1"/>
          </p:cNvPicPr>
          <p:nvPr/>
        </p:nvPicPr>
        <p:blipFill>
          <a:blip r:embed="rId2"/>
          <a:srcRect l="7386" t="35851" r="64020" b="51604"/>
          <a:stretch/>
        </p:blipFill>
        <p:spPr>
          <a:xfrm>
            <a:off x="1348506" y="138546"/>
            <a:ext cx="7841465" cy="4451926"/>
          </a:xfrm>
          <a:prstGeom prst="rect">
            <a:avLst/>
          </a:prstGeom>
          <a:ln>
            <a:noFill/>
          </a:ln>
        </p:spPr>
      </p:pic>
      <p:sp>
        <p:nvSpPr>
          <p:cNvPr id="2" name="Oval 1">
            <a:extLst>
              <a:ext uri="{FF2B5EF4-FFF2-40B4-BE49-F238E27FC236}">
                <a16:creationId xmlns:a16="http://schemas.microsoft.com/office/drawing/2014/main" id="{1DC69BD2-45CA-46D6-034D-0D21DC6671C2}"/>
              </a:ext>
            </a:extLst>
          </p:cNvPr>
          <p:cNvSpPr/>
          <p:nvPr/>
        </p:nvSpPr>
        <p:spPr>
          <a:xfrm>
            <a:off x="3241964" y="2253673"/>
            <a:ext cx="4941454" cy="1902691"/>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983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C62E6-1A64-DEDD-98AD-27DA89B530A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D6BC0F-A905-757D-CA5D-87214DEE2E38}"/>
              </a:ext>
            </a:extLst>
          </p:cNvPr>
          <p:cNvSpPr>
            <a:spLocks noGrp="1"/>
          </p:cNvSpPr>
          <p:nvPr>
            <p:ph type="title"/>
          </p:nvPr>
        </p:nvSpPr>
        <p:spPr/>
        <p:txBody>
          <a:bodyPr/>
          <a:lstStyle/>
          <a:p>
            <a:r>
              <a:rPr lang="en-US" dirty="0"/>
              <a:t> “in Ephesus” options</a:t>
            </a:r>
          </a:p>
        </p:txBody>
      </p:sp>
      <p:sp>
        <p:nvSpPr>
          <p:cNvPr id="6" name="Content Placeholder 5">
            <a:extLst>
              <a:ext uri="{FF2B5EF4-FFF2-40B4-BE49-F238E27FC236}">
                <a16:creationId xmlns:a16="http://schemas.microsoft.com/office/drawing/2014/main" id="{BB650886-80D9-157B-81B7-2E538E39C775}"/>
              </a:ext>
            </a:extLst>
          </p:cNvPr>
          <p:cNvSpPr>
            <a:spLocks noGrp="1"/>
          </p:cNvSpPr>
          <p:nvPr>
            <p:ph idx="1"/>
          </p:nvPr>
        </p:nvSpPr>
        <p:spPr/>
        <p:txBody>
          <a:bodyPr/>
          <a:lstStyle/>
          <a:p>
            <a:pPr marL="742950" indent="-742950">
              <a:buAutoNum type="arabicPeriod"/>
            </a:pPr>
            <a:r>
              <a:rPr lang="en-US" dirty="0"/>
              <a:t>“in Ephesus” present</a:t>
            </a:r>
          </a:p>
          <a:p>
            <a:pPr marL="742950" indent="-742950">
              <a:buAutoNum type="arabicPeriod"/>
            </a:pPr>
            <a:r>
              <a:rPr lang="en-US" dirty="0"/>
              <a:t>“in Ephesus” not present</a:t>
            </a:r>
          </a:p>
        </p:txBody>
      </p:sp>
    </p:spTree>
    <p:extLst>
      <p:ext uri="{BB962C8B-B14F-4D97-AF65-F5344CB8AC3E}">
        <p14:creationId xmlns:p14="http://schemas.microsoft.com/office/powerpoint/2010/main" val="2294062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B8A79-0206-5537-A1B7-2AFEE4ABF2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537195E-5CAC-266E-D29F-490BC4EEC507}"/>
              </a:ext>
            </a:extLst>
          </p:cNvPr>
          <p:cNvSpPr>
            <a:spLocks noGrp="1"/>
          </p:cNvSpPr>
          <p:nvPr>
            <p:ph type="title"/>
          </p:nvPr>
        </p:nvSpPr>
        <p:spPr/>
        <p:txBody>
          <a:bodyPr/>
          <a:lstStyle/>
          <a:p>
            <a:r>
              <a:rPr lang="en-US" dirty="0"/>
              <a:t> “in Ephesus” options</a:t>
            </a:r>
          </a:p>
        </p:txBody>
      </p:sp>
      <p:sp>
        <p:nvSpPr>
          <p:cNvPr id="6" name="Content Placeholder 5">
            <a:extLst>
              <a:ext uri="{FF2B5EF4-FFF2-40B4-BE49-F238E27FC236}">
                <a16:creationId xmlns:a16="http://schemas.microsoft.com/office/drawing/2014/main" id="{C9E44F04-9EDE-3995-DD39-706D32301DA9}"/>
              </a:ext>
            </a:extLst>
          </p:cNvPr>
          <p:cNvSpPr>
            <a:spLocks noGrp="1"/>
          </p:cNvSpPr>
          <p:nvPr>
            <p:ph idx="1"/>
          </p:nvPr>
        </p:nvSpPr>
        <p:spPr>
          <a:xfrm>
            <a:off x="838200" y="2150533"/>
            <a:ext cx="10698018" cy="4026429"/>
          </a:xfrm>
        </p:spPr>
        <p:txBody>
          <a:bodyPr/>
          <a:lstStyle/>
          <a:p>
            <a:pPr marL="742950" indent="-742950">
              <a:buAutoNum type="arabicPeriod"/>
            </a:pPr>
            <a:r>
              <a:rPr lang="en-US" dirty="0"/>
              <a:t>“in Ephesus” present</a:t>
            </a:r>
          </a:p>
          <a:p>
            <a:pPr marL="742950" indent="-742950">
              <a:buAutoNum type="arabicPeriod"/>
            </a:pPr>
            <a:r>
              <a:rPr lang="en-US" dirty="0"/>
              <a:t>“in Ephesus” not present</a:t>
            </a:r>
          </a:p>
          <a:p>
            <a:pPr marL="1662113" lvl="1" indent="-876300">
              <a:buFont typeface="+mj-lt"/>
              <a:buAutoNum type="alphaLcPeriod"/>
            </a:pPr>
            <a:endParaRPr lang="en-US" dirty="0"/>
          </a:p>
          <a:p>
            <a:pPr marL="1662113" lvl="1" indent="-876300">
              <a:buFont typeface="+mj-lt"/>
              <a:buAutoNum type="alphaLcPeriod"/>
            </a:pPr>
            <a:r>
              <a:rPr lang="en-US" dirty="0"/>
              <a:t>Empty space with bad grammar; Origen (3</a:t>
            </a:r>
            <a:r>
              <a:rPr lang="en-US" baseline="30000" dirty="0"/>
              <a:t>rd</a:t>
            </a:r>
            <a:r>
              <a:rPr lang="en-US" dirty="0"/>
              <a:t>), Basil (4</a:t>
            </a:r>
            <a:r>
              <a:rPr lang="en-US" baseline="30000" dirty="0"/>
              <a:t>th</a:t>
            </a:r>
            <a:r>
              <a:rPr lang="en-US" dirty="0"/>
              <a:t>)</a:t>
            </a:r>
          </a:p>
          <a:p>
            <a:pPr marL="1662113" lvl="1" indent="-876300">
              <a:buFont typeface="+mj-lt"/>
              <a:buAutoNum type="alphaLcPeriod"/>
            </a:pPr>
            <a:endParaRPr lang="en-US" dirty="0"/>
          </a:p>
          <a:p>
            <a:pPr marL="1662113" lvl="1" indent="-876300">
              <a:buFont typeface="+mj-lt"/>
              <a:buAutoNum type="alphaLcPeriod"/>
            </a:pPr>
            <a:r>
              <a:rPr lang="en-US" dirty="0"/>
              <a:t>Other city (Marcion(1</a:t>
            </a:r>
            <a:r>
              <a:rPr lang="en-US" baseline="30000" dirty="0"/>
              <a:t>st</a:t>
            </a:r>
            <a:r>
              <a:rPr lang="en-US" dirty="0"/>
              <a:t>/2</a:t>
            </a:r>
            <a:r>
              <a:rPr lang="en-US" baseline="30000" dirty="0"/>
              <a:t>nd)</a:t>
            </a:r>
            <a:r>
              <a:rPr lang="en-US" dirty="0"/>
              <a:t>: Laodicea)</a:t>
            </a:r>
          </a:p>
        </p:txBody>
      </p:sp>
    </p:spTree>
    <p:extLst>
      <p:ext uri="{BB962C8B-B14F-4D97-AF65-F5344CB8AC3E}">
        <p14:creationId xmlns:p14="http://schemas.microsoft.com/office/powerpoint/2010/main" val="685404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FF834-B8A0-5023-57A5-2E6BDC78D60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CFB9B2-E595-714D-EB9A-7933E28D85C3}"/>
              </a:ext>
            </a:extLst>
          </p:cNvPr>
          <p:cNvSpPr>
            <a:spLocks noGrp="1"/>
          </p:cNvSpPr>
          <p:nvPr>
            <p:ph type="title"/>
          </p:nvPr>
        </p:nvSpPr>
        <p:spPr/>
        <p:txBody>
          <a:bodyPr/>
          <a:lstStyle/>
          <a:p>
            <a:r>
              <a:rPr lang="en-US" dirty="0"/>
              <a:t> “in Ephesus” bigger points</a:t>
            </a:r>
          </a:p>
        </p:txBody>
      </p:sp>
      <p:sp>
        <p:nvSpPr>
          <p:cNvPr id="6" name="Content Placeholder 5">
            <a:extLst>
              <a:ext uri="{FF2B5EF4-FFF2-40B4-BE49-F238E27FC236}">
                <a16:creationId xmlns:a16="http://schemas.microsoft.com/office/drawing/2014/main" id="{0D14B23B-B02A-6287-3DD8-9B436625F82F}"/>
              </a:ext>
            </a:extLst>
          </p:cNvPr>
          <p:cNvSpPr>
            <a:spLocks noGrp="1"/>
          </p:cNvSpPr>
          <p:nvPr>
            <p:ph idx="1"/>
          </p:nvPr>
        </p:nvSpPr>
        <p:spPr/>
        <p:txBody>
          <a:bodyPr/>
          <a:lstStyle/>
          <a:p>
            <a:pPr marL="742950" indent="-742950">
              <a:buAutoNum type="arabicPeriod"/>
            </a:pPr>
            <a:r>
              <a:rPr lang="en-US" dirty="0"/>
              <a:t>It was written to believers</a:t>
            </a:r>
          </a:p>
          <a:p>
            <a:pPr marL="742950" indent="-742950">
              <a:buAutoNum type="arabicPeriod"/>
            </a:pPr>
            <a:endParaRPr lang="en-US" dirty="0"/>
          </a:p>
          <a:p>
            <a:pPr marL="742950" indent="-742950">
              <a:buAutoNum type="arabicPeriod"/>
            </a:pPr>
            <a:r>
              <a:rPr lang="en-US" dirty="0"/>
              <a:t>Transparency matters</a:t>
            </a:r>
          </a:p>
        </p:txBody>
      </p:sp>
    </p:spTree>
    <p:extLst>
      <p:ext uri="{BB962C8B-B14F-4D97-AF65-F5344CB8AC3E}">
        <p14:creationId xmlns:p14="http://schemas.microsoft.com/office/powerpoint/2010/main" val="522292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94BB2-FC0B-6472-8FFB-DD87584617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3D943-A787-6FF6-FE00-E43BECEB3513}"/>
              </a:ext>
            </a:extLst>
          </p:cNvPr>
          <p:cNvSpPr>
            <a:spLocks noGrp="1"/>
          </p:cNvSpPr>
          <p:nvPr>
            <p:ph type="title"/>
          </p:nvPr>
        </p:nvSpPr>
        <p:spPr/>
        <p:txBody>
          <a:bodyPr/>
          <a:lstStyle/>
          <a:p>
            <a:r>
              <a:rPr lang="en-US" dirty="0"/>
              <a:t>Ephesians, week 3 (pages 17–23)</a:t>
            </a:r>
          </a:p>
        </p:txBody>
      </p:sp>
      <p:sp>
        <p:nvSpPr>
          <p:cNvPr id="3" name="Content Placeholder 2">
            <a:extLst>
              <a:ext uri="{FF2B5EF4-FFF2-40B4-BE49-F238E27FC236}">
                <a16:creationId xmlns:a16="http://schemas.microsoft.com/office/drawing/2014/main" id="{525C0287-A1A9-D0D2-DB4E-8180A1CBBA68}"/>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589878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7718F-2676-923E-9151-411EE06B6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E4A9F-9530-C145-DE70-29BAE3B48DDB}"/>
              </a:ext>
            </a:extLst>
          </p:cNvPr>
          <p:cNvSpPr>
            <a:spLocks noGrp="1"/>
          </p:cNvSpPr>
          <p:nvPr>
            <p:ph type="title"/>
          </p:nvPr>
        </p:nvSpPr>
        <p:spPr/>
        <p:txBody>
          <a:bodyPr/>
          <a:lstStyle/>
          <a:p>
            <a:r>
              <a:rPr lang="en-US" dirty="0"/>
              <a:t>Ephesians 1:1a</a:t>
            </a:r>
          </a:p>
        </p:txBody>
      </p:sp>
      <p:sp>
        <p:nvSpPr>
          <p:cNvPr id="5" name="Content Placeholder 4">
            <a:extLst>
              <a:ext uri="{FF2B5EF4-FFF2-40B4-BE49-F238E27FC236}">
                <a16:creationId xmlns:a16="http://schemas.microsoft.com/office/drawing/2014/main" id="{772F9361-A3FC-288A-3899-DCCD740F035A}"/>
              </a:ext>
            </a:extLst>
          </p:cNvPr>
          <p:cNvSpPr>
            <a:spLocks noGrp="1"/>
          </p:cNvSpPr>
          <p:nvPr>
            <p:ph idx="1"/>
          </p:nvPr>
        </p:nvSpPr>
        <p:spPr/>
        <p:txBody>
          <a:bodyPr/>
          <a:lstStyle/>
          <a:p>
            <a:pPr marL="7938" indent="0">
              <a:buNone/>
            </a:pPr>
            <a:r>
              <a:rPr lang="en-US" dirty="0"/>
              <a:t>Paul, an apostle of Christ Jesus by the will of God,</a:t>
            </a:r>
          </a:p>
        </p:txBody>
      </p:sp>
    </p:spTree>
    <p:extLst>
      <p:ext uri="{BB962C8B-B14F-4D97-AF65-F5344CB8AC3E}">
        <p14:creationId xmlns:p14="http://schemas.microsoft.com/office/powerpoint/2010/main" val="3625719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5995A-8269-4E92-8148-B4925DAEA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DABDB-EA0C-D0E9-5F8A-ADD8D31BDDFD}"/>
              </a:ext>
            </a:extLst>
          </p:cNvPr>
          <p:cNvSpPr>
            <a:spLocks noGrp="1"/>
          </p:cNvSpPr>
          <p:nvPr>
            <p:ph type="title"/>
          </p:nvPr>
        </p:nvSpPr>
        <p:spPr/>
        <p:txBody>
          <a:bodyPr/>
          <a:lstStyle/>
          <a:p>
            <a:r>
              <a:rPr lang="en-US" dirty="0"/>
              <a:t>The nouns (and one verb)</a:t>
            </a:r>
          </a:p>
        </p:txBody>
      </p:sp>
      <p:sp>
        <p:nvSpPr>
          <p:cNvPr id="5" name="Content Placeholder 4">
            <a:extLst>
              <a:ext uri="{FF2B5EF4-FFF2-40B4-BE49-F238E27FC236}">
                <a16:creationId xmlns:a16="http://schemas.microsoft.com/office/drawing/2014/main" id="{51332F24-EE47-8CFE-7376-71CF15EA3111}"/>
              </a:ext>
            </a:extLst>
          </p:cNvPr>
          <p:cNvSpPr>
            <a:spLocks noGrp="1"/>
          </p:cNvSpPr>
          <p:nvPr>
            <p:ph idx="1"/>
          </p:nvPr>
        </p:nvSpPr>
        <p:spPr>
          <a:xfrm>
            <a:off x="838200" y="1673997"/>
            <a:ext cx="3492650" cy="4026429"/>
          </a:xfrm>
        </p:spPr>
        <p:txBody>
          <a:bodyPr/>
          <a:lstStyle/>
          <a:p>
            <a:pPr marL="920750" indent="-460375"/>
            <a:r>
              <a:rPr lang="en-US" sz="3200" dirty="0">
                <a:solidFill>
                  <a:srgbClr val="FFFF00"/>
                </a:solidFill>
              </a:rPr>
              <a:t>Christ</a:t>
            </a:r>
            <a:r>
              <a:rPr lang="en-US" sz="3200" dirty="0"/>
              <a:t> (46)</a:t>
            </a:r>
          </a:p>
          <a:p>
            <a:pPr marL="920750" indent="-460375"/>
            <a:r>
              <a:rPr lang="en-US" sz="3200" dirty="0">
                <a:solidFill>
                  <a:srgbClr val="FFFF00"/>
                </a:solidFill>
              </a:rPr>
              <a:t>God</a:t>
            </a:r>
            <a:r>
              <a:rPr lang="en-US" sz="3200" dirty="0"/>
              <a:t> (31)</a:t>
            </a:r>
          </a:p>
          <a:p>
            <a:pPr marL="920750" indent="-460375"/>
            <a:r>
              <a:rPr lang="en-US" sz="3200" dirty="0">
                <a:solidFill>
                  <a:srgbClr val="FFFF00"/>
                </a:solidFill>
              </a:rPr>
              <a:t>Lord</a:t>
            </a:r>
            <a:r>
              <a:rPr lang="en-US" sz="3200" dirty="0"/>
              <a:t> (26)</a:t>
            </a:r>
          </a:p>
          <a:p>
            <a:pPr marL="920750" indent="-460375"/>
            <a:r>
              <a:rPr lang="en-US" sz="3200" dirty="0">
                <a:solidFill>
                  <a:srgbClr val="FFFF00"/>
                </a:solidFill>
              </a:rPr>
              <a:t>Jesus</a:t>
            </a:r>
            <a:r>
              <a:rPr lang="en-US" sz="3200" dirty="0"/>
              <a:t> (20)</a:t>
            </a:r>
          </a:p>
          <a:p>
            <a:pPr marL="920750" indent="-460375"/>
            <a:r>
              <a:rPr lang="en-US" sz="3200" dirty="0"/>
              <a:t>Spirit (14)</a:t>
            </a:r>
          </a:p>
          <a:p>
            <a:pPr marL="920750" indent="-460375"/>
            <a:r>
              <a:rPr lang="en-US" sz="3200" dirty="0">
                <a:solidFill>
                  <a:srgbClr val="FFFF00"/>
                </a:solidFill>
              </a:rPr>
              <a:t>Grace</a:t>
            </a:r>
            <a:r>
              <a:rPr lang="en-US" sz="3200" dirty="0"/>
              <a:t> (12)</a:t>
            </a:r>
          </a:p>
          <a:p>
            <a:pPr marL="920750" indent="-460375"/>
            <a:r>
              <a:rPr lang="en-US" sz="3200" dirty="0">
                <a:solidFill>
                  <a:srgbClr val="FFFF00"/>
                </a:solidFill>
              </a:rPr>
              <a:t>Father</a:t>
            </a:r>
            <a:r>
              <a:rPr lang="en-US" sz="3200" dirty="0"/>
              <a:t> (11)</a:t>
            </a:r>
          </a:p>
          <a:p>
            <a:pPr marL="920750" indent="-460375"/>
            <a:r>
              <a:rPr lang="en-US" sz="3200" dirty="0"/>
              <a:t>Love (10/10)</a:t>
            </a:r>
          </a:p>
          <a:p>
            <a:pPr marL="920750" indent="-460375"/>
            <a:r>
              <a:rPr lang="en-US" sz="3200" dirty="0"/>
              <a:t>Human (9)</a:t>
            </a:r>
          </a:p>
        </p:txBody>
      </p:sp>
      <p:sp>
        <p:nvSpPr>
          <p:cNvPr id="3" name="Content Placeholder 4">
            <a:extLst>
              <a:ext uri="{FF2B5EF4-FFF2-40B4-BE49-F238E27FC236}">
                <a16:creationId xmlns:a16="http://schemas.microsoft.com/office/drawing/2014/main" id="{43612E76-C7DD-E38F-2D3C-5BC8C0042BC0}"/>
              </a:ext>
            </a:extLst>
          </p:cNvPr>
          <p:cNvSpPr txBox="1">
            <a:spLocks/>
          </p:cNvSpPr>
          <p:nvPr/>
        </p:nvSpPr>
        <p:spPr>
          <a:xfrm>
            <a:off x="4221480" y="1673996"/>
            <a:ext cx="3379694" cy="4026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0" indent="-460375"/>
            <a:r>
              <a:rPr lang="en-US" sz="3200" dirty="0"/>
              <a:t>Wife (9)</a:t>
            </a:r>
          </a:p>
          <a:p>
            <a:pPr marL="920750" indent="-460375"/>
            <a:r>
              <a:rPr lang="en-US" sz="3200" dirty="0"/>
              <a:t>Church (9)</a:t>
            </a:r>
          </a:p>
          <a:p>
            <a:pPr marL="920750" indent="-460375"/>
            <a:r>
              <a:rPr lang="en-US" sz="3200" dirty="0"/>
              <a:t>Flesh (9)</a:t>
            </a:r>
          </a:p>
          <a:p>
            <a:pPr marL="920750" indent="-460375"/>
            <a:r>
              <a:rPr lang="en-US" sz="3200" dirty="0"/>
              <a:t>Body (9)</a:t>
            </a:r>
          </a:p>
          <a:p>
            <a:pPr marL="920750" indent="-460375"/>
            <a:r>
              <a:rPr lang="en-US" sz="3200" dirty="0"/>
              <a:t>Glory (8)</a:t>
            </a:r>
          </a:p>
          <a:p>
            <a:pPr marL="920750" indent="-460375"/>
            <a:r>
              <a:rPr lang="en-US" sz="3200" dirty="0">
                <a:solidFill>
                  <a:srgbClr val="FFFF00"/>
                </a:solidFill>
              </a:rPr>
              <a:t>Peace</a:t>
            </a:r>
            <a:r>
              <a:rPr lang="en-US" sz="3200" dirty="0"/>
              <a:t> (8)</a:t>
            </a:r>
          </a:p>
          <a:p>
            <a:pPr marL="920750" indent="-460375"/>
            <a:r>
              <a:rPr lang="en-US" sz="3200" dirty="0">
                <a:solidFill>
                  <a:srgbClr val="FFFF00"/>
                </a:solidFill>
              </a:rPr>
              <a:t>Faith</a:t>
            </a:r>
            <a:r>
              <a:rPr lang="en-US" sz="3200" dirty="0"/>
              <a:t> (8)</a:t>
            </a:r>
          </a:p>
          <a:p>
            <a:pPr marL="920750" indent="-460375"/>
            <a:r>
              <a:rPr lang="en-US" sz="3200" dirty="0"/>
              <a:t>World (7)</a:t>
            </a:r>
          </a:p>
          <a:p>
            <a:pPr marL="920750" indent="-460375"/>
            <a:r>
              <a:rPr lang="en-US" sz="3200" dirty="0"/>
              <a:t>Husband (7)</a:t>
            </a:r>
            <a:endParaRPr lang="en-US" sz="3200" b="1" dirty="0"/>
          </a:p>
          <a:p>
            <a:pPr marL="920750" indent="-460375"/>
            <a:endParaRPr lang="en-US" sz="3200" dirty="0"/>
          </a:p>
        </p:txBody>
      </p:sp>
      <p:sp>
        <p:nvSpPr>
          <p:cNvPr id="4" name="Content Placeholder 4">
            <a:extLst>
              <a:ext uri="{FF2B5EF4-FFF2-40B4-BE49-F238E27FC236}">
                <a16:creationId xmlns:a16="http://schemas.microsoft.com/office/drawing/2014/main" id="{45D62671-2450-665A-CD34-6595CF3B8F9C}"/>
              </a:ext>
            </a:extLst>
          </p:cNvPr>
          <p:cNvSpPr txBox="1">
            <a:spLocks/>
          </p:cNvSpPr>
          <p:nvPr/>
        </p:nvSpPr>
        <p:spPr>
          <a:xfrm>
            <a:off x="7601174" y="1680556"/>
            <a:ext cx="3492650" cy="4026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0" indent="-460375"/>
            <a:r>
              <a:rPr lang="en-US" sz="3200" dirty="0">
                <a:solidFill>
                  <a:srgbClr val="FFFF00"/>
                </a:solidFill>
              </a:rPr>
              <a:t>Desire</a:t>
            </a:r>
            <a:r>
              <a:rPr lang="en-US" sz="3200" dirty="0"/>
              <a:t> (7)</a:t>
            </a:r>
          </a:p>
          <a:p>
            <a:pPr marL="920750" indent="-460375"/>
            <a:r>
              <a:rPr lang="en-US" sz="3200" dirty="0"/>
              <a:t>Truth (6)</a:t>
            </a:r>
          </a:p>
          <a:p>
            <a:pPr marL="920750" indent="-460375"/>
            <a:r>
              <a:rPr lang="en-US" sz="3200" dirty="0"/>
              <a:t>Heart (6)</a:t>
            </a:r>
          </a:p>
          <a:p>
            <a:pPr marL="920750" indent="-460375"/>
            <a:r>
              <a:rPr lang="en-US" sz="3200" dirty="0"/>
              <a:t>Mystery (6)</a:t>
            </a:r>
          </a:p>
          <a:p>
            <a:pPr marL="920750" indent="-460375"/>
            <a:r>
              <a:rPr lang="en-US" sz="3200" dirty="0"/>
              <a:t>Power (5)</a:t>
            </a:r>
          </a:p>
          <a:p>
            <a:pPr marL="920750" indent="-460375"/>
            <a:r>
              <a:rPr lang="en-US" sz="3200" dirty="0"/>
              <a:t>Gentiles (5)</a:t>
            </a:r>
          </a:p>
          <a:p>
            <a:pPr marL="920750" indent="-460375"/>
            <a:r>
              <a:rPr lang="en-US" sz="3200" dirty="0"/>
              <a:t>Wealth (5)</a:t>
            </a:r>
          </a:p>
          <a:p>
            <a:pPr marL="920750" indent="-460375"/>
            <a:r>
              <a:rPr lang="en-US" sz="3200" dirty="0"/>
              <a:t>Child (5)</a:t>
            </a:r>
          </a:p>
          <a:p>
            <a:pPr marL="920750" indent="-460375"/>
            <a:r>
              <a:rPr lang="en-US" sz="3200" dirty="0"/>
              <a:t>Light (5)</a:t>
            </a:r>
          </a:p>
          <a:p>
            <a:pPr marL="920750" indent="-460375"/>
            <a:endParaRPr lang="en-US" sz="3200" dirty="0"/>
          </a:p>
        </p:txBody>
      </p:sp>
    </p:spTree>
    <p:extLst>
      <p:ext uri="{BB962C8B-B14F-4D97-AF65-F5344CB8AC3E}">
        <p14:creationId xmlns:p14="http://schemas.microsoft.com/office/powerpoint/2010/main" val="300567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45652-73A0-F6F6-CA88-C38A579FA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66D98-789A-EFAC-90FB-F8574D6ECB34}"/>
              </a:ext>
            </a:extLst>
          </p:cNvPr>
          <p:cNvSpPr>
            <a:spLocks noGrp="1"/>
          </p:cNvSpPr>
          <p:nvPr>
            <p:ph type="title"/>
          </p:nvPr>
        </p:nvSpPr>
        <p:spPr/>
        <p:txBody>
          <a:bodyPr/>
          <a:lstStyle/>
          <a:p>
            <a:r>
              <a:rPr lang="en-US" dirty="0"/>
              <a:t>The big picture</a:t>
            </a:r>
          </a:p>
        </p:txBody>
      </p:sp>
      <p:sp>
        <p:nvSpPr>
          <p:cNvPr id="5" name="Content Placeholder 4">
            <a:extLst>
              <a:ext uri="{FF2B5EF4-FFF2-40B4-BE49-F238E27FC236}">
                <a16:creationId xmlns:a16="http://schemas.microsoft.com/office/drawing/2014/main" id="{DA0DB559-A00B-BA90-AC6F-329CC31C55FF}"/>
              </a:ext>
            </a:extLst>
          </p:cNvPr>
          <p:cNvSpPr>
            <a:spLocks noGrp="1"/>
          </p:cNvSpPr>
          <p:nvPr>
            <p:ph idx="1"/>
          </p:nvPr>
        </p:nvSpPr>
        <p:spPr>
          <a:xfrm>
            <a:off x="838200" y="2150533"/>
            <a:ext cx="10690412" cy="4026429"/>
          </a:xfrm>
        </p:spPr>
        <p:txBody>
          <a:bodyPr/>
          <a:lstStyle/>
          <a:p>
            <a:pPr marL="920750" indent="-460375"/>
            <a:r>
              <a:rPr lang="en-US" dirty="0"/>
              <a:t>Ephesians 1–3: who(se) we are</a:t>
            </a:r>
          </a:p>
          <a:p>
            <a:pPr marL="920750" indent="-460375"/>
            <a:endParaRPr lang="en-US" dirty="0"/>
          </a:p>
          <a:p>
            <a:pPr marL="920750" indent="-460375"/>
            <a:r>
              <a:rPr lang="en-US" dirty="0"/>
              <a:t>Ephesians 4–6: what we do as a result</a:t>
            </a:r>
          </a:p>
        </p:txBody>
      </p:sp>
    </p:spTree>
    <p:extLst>
      <p:ext uri="{BB962C8B-B14F-4D97-AF65-F5344CB8AC3E}">
        <p14:creationId xmlns:p14="http://schemas.microsoft.com/office/powerpoint/2010/main" val="4286034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2AEFF-C3BB-9864-1A19-C83E9D40F6D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760B652-7105-7CA0-DCFB-C51B2ED8CA4F}"/>
              </a:ext>
            </a:extLst>
          </p:cNvPr>
          <p:cNvSpPr>
            <a:spLocks noGrp="1"/>
          </p:cNvSpPr>
          <p:nvPr>
            <p:ph type="body" sz="half" idx="2"/>
          </p:nvPr>
        </p:nvSpPr>
        <p:spPr/>
        <p:txBody>
          <a:bodyPr/>
          <a:lstStyle/>
          <a:p>
            <a:r>
              <a:rPr lang="en-US" dirty="0"/>
              <a:t>In his salutation, Paul presents the dual source of his apostolic authority, a dual description of believers, a dual blessing for believers, and the dual source of those blessings</a:t>
            </a:r>
          </a:p>
        </p:txBody>
      </p:sp>
      <p:sp>
        <p:nvSpPr>
          <p:cNvPr id="6" name="Title 5">
            <a:extLst>
              <a:ext uri="{FF2B5EF4-FFF2-40B4-BE49-F238E27FC236}">
                <a16:creationId xmlns:a16="http://schemas.microsoft.com/office/drawing/2014/main" id="{D30FC1F3-4EB8-1174-D89B-8C76A19734A7}"/>
              </a:ext>
            </a:extLst>
          </p:cNvPr>
          <p:cNvSpPr>
            <a:spLocks noGrp="1"/>
          </p:cNvSpPr>
          <p:nvPr>
            <p:ph type="title"/>
          </p:nvPr>
        </p:nvSpPr>
        <p:spPr/>
        <p:txBody>
          <a:bodyPr/>
          <a:lstStyle/>
          <a:p>
            <a:r>
              <a:rPr lang="en-US" b="1" dirty="0">
                <a:solidFill>
                  <a:schemeClr val="bg1"/>
                </a:solidFill>
                <a:latin typeface="Avenir Next" panose="020B0503020202020204" pitchFamily="34" charset="0"/>
              </a:rPr>
              <a:t>Dr. John MacArthur</a:t>
            </a:r>
            <a:endParaRPr lang="en-US" sz="3200" dirty="0"/>
          </a:p>
        </p:txBody>
      </p:sp>
      <p:pic>
        <p:nvPicPr>
          <p:cNvPr id="5" name="Picture 2" descr="John MacArthur image">
            <a:extLst>
              <a:ext uri="{FF2B5EF4-FFF2-40B4-BE49-F238E27FC236}">
                <a16:creationId xmlns:a16="http://schemas.microsoft.com/office/drawing/2014/main" id="{12F951C9-19F5-A25D-85E1-1BDFD5458362}"/>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212" r="1121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39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1E5F3-00EF-6AD9-2607-B45811702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3F687-183E-BE49-EB96-5641F93A7680}"/>
              </a:ext>
            </a:extLst>
          </p:cNvPr>
          <p:cNvSpPr>
            <a:spLocks noGrp="1"/>
          </p:cNvSpPr>
          <p:nvPr>
            <p:ph type="title"/>
          </p:nvPr>
        </p:nvSpPr>
        <p:spPr/>
        <p:txBody>
          <a:bodyPr/>
          <a:lstStyle/>
          <a:p>
            <a:r>
              <a:rPr lang="en-US" dirty="0"/>
              <a:t>Ephesians 1:1a</a:t>
            </a:r>
          </a:p>
        </p:txBody>
      </p:sp>
      <p:sp>
        <p:nvSpPr>
          <p:cNvPr id="5" name="Content Placeholder 4">
            <a:extLst>
              <a:ext uri="{FF2B5EF4-FFF2-40B4-BE49-F238E27FC236}">
                <a16:creationId xmlns:a16="http://schemas.microsoft.com/office/drawing/2014/main" id="{C68EE146-683A-DAC8-B78E-6DDA167F60F9}"/>
              </a:ext>
            </a:extLst>
          </p:cNvPr>
          <p:cNvSpPr>
            <a:spLocks noGrp="1"/>
          </p:cNvSpPr>
          <p:nvPr>
            <p:ph idx="1"/>
          </p:nvPr>
        </p:nvSpPr>
        <p:spPr/>
        <p:txBody>
          <a:bodyPr/>
          <a:lstStyle/>
          <a:p>
            <a:pPr marL="7938" indent="0">
              <a:buNone/>
            </a:pPr>
            <a:r>
              <a:rPr lang="en-US" dirty="0"/>
              <a:t>Paul, an apostle of Christ Jesus by the will of God,</a:t>
            </a:r>
          </a:p>
          <a:p>
            <a:pPr marL="7938" indent="0">
              <a:buNone/>
            </a:pPr>
            <a:r>
              <a:rPr lang="en-US" dirty="0"/>
              <a:t>To the saints </a:t>
            </a:r>
            <a:r>
              <a:rPr lang="en-US" i="1" dirty="0"/>
              <a:t>who are </a:t>
            </a:r>
            <a:r>
              <a:rPr lang="en-US" dirty="0"/>
              <a:t>at Ephesus and who are faithful in Christ Jesus: Grace to you and peace from God our Father and the Lord Jesus Christ.</a:t>
            </a:r>
          </a:p>
        </p:txBody>
      </p:sp>
    </p:spTree>
    <p:extLst>
      <p:ext uri="{BB962C8B-B14F-4D97-AF65-F5344CB8AC3E}">
        <p14:creationId xmlns:p14="http://schemas.microsoft.com/office/powerpoint/2010/main" val="2121274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20A85-EE0C-AF27-9743-EAE81700F7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748F7-E963-BC2B-1012-A5DF19491A36}"/>
              </a:ext>
            </a:extLst>
          </p:cNvPr>
          <p:cNvSpPr>
            <a:spLocks noGrp="1"/>
          </p:cNvSpPr>
          <p:nvPr>
            <p:ph type="title"/>
          </p:nvPr>
        </p:nvSpPr>
        <p:spPr/>
        <p:txBody>
          <a:bodyPr/>
          <a:lstStyle/>
          <a:p>
            <a:r>
              <a:rPr lang="en-US" dirty="0"/>
              <a:t>Ephesians, week 3 (pages 17–23)</a:t>
            </a:r>
          </a:p>
        </p:txBody>
      </p:sp>
      <p:sp>
        <p:nvSpPr>
          <p:cNvPr id="3" name="Content Placeholder 2">
            <a:extLst>
              <a:ext uri="{FF2B5EF4-FFF2-40B4-BE49-F238E27FC236}">
                <a16:creationId xmlns:a16="http://schemas.microsoft.com/office/drawing/2014/main" id="{66E1B32B-776F-6AAE-1CFA-DA4F3D1A9705}"/>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266482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33E0-6E00-237E-143F-A5F50170B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D3F61-2DE8-B16E-6C84-787FFE26D71E}"/>
              </a:ext>
            </a:extLst>
          </p:cNvPr>
          <p:cNvSpPr>
            <a:spLocks noGrp="1"/>
          </p:cNvSpPr>
          <p:nvPr>
            <p:ph type="title"/>
          </p:nvPr>
        </p:nvSpPr>
        <p:spPr/>
        <p:txBody>
          <a:bodyPr/>
          <a:lstStyle/>
          <a:p>
            <a:r>
              <a:rPr lang="en-US" dirty="0"/>
              <a:t>Normal first-century introduction: author, recipient, greetings</a:t>
            </a:r>
          </a:p>
        </p:txBody>
      </p:sp>
      <p:sp>
        <p:nvSpPr>
          <p:cNvPr id="3" name="Content Placeholder 2">
            <a:extLst>
              <a:ext uri="{FF2B5EF4-FFF2-40B4-BE49-F238E27FC236}">
                <a16:creationId xmlns:a16="http://schemas.microsoft.com/office/drawing/2014/main" id="{875AE019-A0F8-594F-14B5-FB1399BB60E4}"/>
              </a:ext>
            </a:extLst>
          </p:cNvPr>
          <p:cNvSpPr>
            <a:spLocks noGrp="1"/>
          </p:cNvSpPr>
          <p:nvPr>
            <p:ph idx="1"/>
          </p:nvPr>
        </p:nvSpPr>
        <p:spPr/>
        <p:txBody>
          <a:bodyPr/>
          <a:lstStyle/>
          <a:p>
            <a:pPr marL="0" indent="0">
              <a:buNone/>
            </a:pPr>
            <a:r>
              <a:rPr lang="en-US" dirty="0"/>
              <a:t>Example: Paul, Ephesians, rejoice!</a:t>
            </a:r>
          </a:p>
        </p:txBody>
      </p:sp>
    </p:spTree>
    <p:extLst>
      <p:ext uri="{BB962C8B-B14F-4D97-AF65-F5344CB8AC3E}">
        <p14:creationId xmlns:p14="http://schemas.microsoft.com/office/powerpoint/2010/main" val="2830943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urducken">
            <a:extLst>
              <a:ext uri="{FF2B5EF4-FFF2-40B4-BE49-F238E27FC236}">
                <a16:creationId xmlns:a16="http://schemas.microsoft.com/office/drawing/2014/main" id="{F7F7FE7C-7130-6F31-47D7-D81BEF67B9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01" r="-1" b="1348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D0ADFB-C052-23E3-3AA1-9B114F5DA8DD}"/>
              </a:ext>
            </a:extLst>
          </p:cNvPr>
          <p:cNvSpPr txBox="1"/>
          <p:nvPr/>
        </p:nvSpPr>
        <p:spPr>
          <a:xfrm>
            <a:off x="8630873" y="6173288"/>
            <a:ext cx="3163194" cy="276999"/>
          </a:xfrm>
          <a:prstGeom prst="rect">
            <a:avLst/>
          </a:prstGeom>
          <a:noFill/>
        </p:spPr>
        <p:txBody>
          <a:bodyPr wrap="square" lIns="0" tIns="0" rIns="0" bIns="0">
            <a:spAutoFit/>
          </a:bodyPr>
          <a:lstStyle/>
          <a:p>
            <a:r>
              <a:rPr lang="en-US" b="0" i="0" dirty="0">
                <a:solidFill>
                  <a:schemeClr val="bg1"/>
                </a:solidFill>
                <a:effectLst/>
                <a:latin typeface="Avenir Next" panose="020B0503020202020204" pitchFamily="34" charset="0"/>
              </a:rPr>
              <a:t> The Spruce / Diana </a:t>
            </a:r>
            <a:r>
              <a:rPr lang="en-US" b="0" i="0" dirty="0" err="1">
                <a:solidFill>
                  <a:schemeClr val="bg1"/>
                </a:solidFill>
                <a:effectLst/>
                <a:latin typeface="Avenir Next" panose="020B0503020202020204" pitchFamily="34" charset="0"/>
              </a:rPr>
              <a:t>Chistruga</a:t>
            </a:r>
            <a:endParaRPr lang="en-US" b="0" i="0" dirty="0">
              <a:solidFill>
                <a:schemeClr val="bg1"/>
              </a:solidFill>
              <a:effectLst/>
              <a:latin typeface="Avenir Next" panose="020B0503020202020204" pitchFamily="34" charset="0"/>
            </a:endParaRPr>
          </a:p>
        </p:txBody>
      </p:sp>
    </p:spTree>
    <p:extLst>
      <p:ext uri="{BB962C8B-B14F-4D97-AF65-F5344CB8AC3E}">
        <p14:creationId xmlns:p14="http://schemas.microsoft.com/office/powerpoint/2010/main" val="3433638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5D081-1D49-5B52-4BA4-2481D3E01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1AC09-5035-2FBC-8481-4936F8078FC9}"/>
              </a:ext>
            </a:extLst>
          </p:cNvPr>
          <p:cNvSpPr>
            <a:spLocks noGrp="1"/>
          </p:cNvSpPr>
          <p:nvPr>
            <p:ph type="title"/>
          </p:nvPr>
        </p:nvSpPr>
        <p:spPr/>
        <p:txBody>
          <a:bodyPr anchor="t">
            <a:noAutofit/>
          </a:bodyPr>
          <a:lstStyle/>
          <a:p>
            <a:r>
              <a:rPr lang="en-US" b="1" dirty="0">
                <a:latin typeface="Avenir Next" panose="020B0503020202020204" pitchFamily="34" charset="0"/>
              </a:rPr>
              <a:t>Dr. Walter </a:t>
            </a:r>
            <a:r>
              <a:rPr lang="en-US" b="1" dirty="0" err="1">
                <a:latin typeface="Avenir Next" panose="020B0503020202020204" pitchFamily="34" charset="0"/>
              </a:rPr>
              <a:t>Liefeld</a:t>
            </a:r>
            <a:endParaRPr lang="en-US" b="1" dirty="0">
              <a:latin typeface="Avenir Next" panose="020B0503020202020204" pitchFamily="34" charset="0"/>
            </a:endParaRPr>
          </a:p>
        </p:txBody>
      </p:sp>
      <p:sp>
        <p:nvSpPr>
          <p:cNvPr id="7" name="Text Placeholder 6">
            <a:extLst>
              <a:ext uri="{FF2B5EF4-FFF2-40B4-BE49-F238E27FC236}">
                <a16:creationId xmlns:a16="http://schemas.microsoft.com/office/drawing/2014/main" id="{89D2A317-7FEC-04C5-1EDA-E0B33F6ADDF5}"/>
              </a:ext>
            </a:extLst>
          </p:cNvPr>
          <p:cNvSpPr>
            <a:spLocks noGrp="1"/>
          </p:cNvSpPr>
          <p:nvPr>
            <p:ph type="body" sz="half" idx="2"/>
          </p:nvPr>
        </p:nvSpPr>
        <p:spPr>
          <a:xfrm>
            <a:off x="6096000" y="1675051"/>
            <a:ext cx="6262838" cy="5182949"/>
          </a:xfrm>
        </p:spPr>
        <p:txBody>
          <a:bodyPr/>
          <a:lstStyle/>
          <a:p>
            <a:r>
              <a:rPr lang="en-US" dirty="0"/>
              <a:t>Ancient letters opened with kind words of greeting. Christian letters “baptized” such commonalties, using such ordinary words as </a:t>
            </a:r>
            <a:r>
              <a:rPr lang="en-US" i="1" dirty="0"/>
              <a:t>peace</a:t>
            </a:r>
            <a:r>
              <a:rPr lang="en-US" dirty="0"/>
              <a:t> and </a:t>
            </a:r>
            <a:r>
              <a:rPr lang="en-US" i="1" dirty="0"/>
              <a:t>grace</a:t>
            </a:r>
            <a:r>
              <a:rPr lang="en-US" dirty="0"/>
              <a:t> with a Christian meaning.</a:t>
            </a:r>
          </a:p>
        </p:txBody>
      </p:sp>
      <p:pic>
        <p:nvPicPr>
          <p:cNvPr id="8" name="Picture Placeholder 7" descr="A person in a suit and tie&#10;&#10;AI-generated content may be incorrect.">
            <a:extLst>
              <a:ext uri="{FF2B5EF4-FFF2-40B4-BE49-F238E27FC236}">
                <a16:creationId xmlns:a16="http://schemas.microsoft.com/office/drawing/2014/main" id="{FAD1C2F9-CF4A-6CA6-8894-4DB6746C52A3}"/>
              </a:ext>
            </a:extLst>
          </p:cNvPr>
          <p:cNvPicPr>
            <a:picLocks noGrp="1" noChangeAspect="1"/>
          </p:cNvPicPr>
          <p:nvPr>
            <p:ph type="pic" idx="1"/>
          </p:nvPr>
        </p:nvPicPr>
        <p:blipFill>
          <a:blip r:embed="rId2"/>
          <a:srcRect l="14141" r="14141"/>
          <a:stretch>
            <a:fillRect/>
          </a:stretch>
        </p:blipFill>
        <p:spPr/>
      </p:pic>
    </p:spTree>
    <p:extLst>
      <p:ext uri="{BB962C8B-B14F-4D97-AF65-F5344CB8AC3E}">
        <p14:creationId xmlns:p14="http://schemas.microsoft.com/office/powerpoint/2010/main" val="837976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4050A-93AE-A0DB-EAD1-5D36BB9DC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27A3CD-62D7-A0C8-F193-17AB0633C4BF}"/>
              </a:ext>
            </a:extLst>
          </p:cNvPr>
          <p:cNvSpPr>
            <a:spLocks noGrp="1"/>
          </p:cNvSpPr>
          <p:nvPr>
            <p:ph type="title"/>
          </p:nvPr>
        </p:nvSpPr>
        <p:spPr/>
        <p:txBody>
          <a:bodyPr/>
          <a:lstStyle/>
          <a:p>
            <a:r>
              <a:rPr lang="en-US" dirty="0"/>
              <a:t>Ephesians, week 3 (pages 17–23)</a:t>
            </a:r>
          </a:p>
        </p:txBody>
      </p:sp>
      <p:sp>
        <p:nvSpPr>
          <p:cNvPr id="3" name="Content Placeholder 2">
            <a:extLst>
              <a:ext uri="{FF2B5EF4-FFF2-40B4-BE49-F238E27FC236}">
                <a16:creationId xmlns:a16="http://schemas.microsoft.com/office/drawing/2014/main" id="{A04C770A-82AD-F764-54BD-4227DA94B797}"/>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462047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62C8E-F074-3407-6165-C4363A9C697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54BDE1A-FDC7-0299-FD96-9598F8150E47}"/>
              </a:ext>
            </a:extLst>
          </p:cNvPr>
          <p:cNvSpPr>
            <a:spLocks noGrp="1"/>
          </p:cNvSpPr>
          <p:nvPr>
            <p:ph type="body" sz="half" idx="2"/>
          </p:nvPr>
        </p:nvSpPr>
        <p:spPr/>
        <p:txBody>
          <a:bodyPr/>
          <a:lstStyle/>
          <a:p>
            <a:r>
              <a:rPr lang="en-US" dirty="0"/>
              <a:t>Before his conversion Paul was breathing murderous threats against Christians, yet he went on to write 13 letters in the New Testament…. </a:t>
            </a:r>
          </a:p>
        </p:txBody>
      </p:sp>
      <p:sp>
        <p:nvSpPr>
          <p:cNvPr id="7" name="Title 6">
            <a:extLst>
              <a:ext uri="{FF2B5EF4-FFF2-40B4-BE49-F238E27FC236}">
                <a16:creationId xmlns:a16="http://schemas.microsoft.com/office/drawing/2014/main" id="{87B1DFF9-2433-8C20-4F30-8CBCDABD0AA9}"/>
              </a:ext>
            </a:extLst>
          </p:cNvPr>
          <p:cNvSpPr>
            <a:spLocks noGrp="1"/>
          </p:cNvSpPr>
          <p:nvPr>
            <p:ph type="title"/>
          </p:nvPr>
        </p:nvSpPr>
        <p:spPr/>
        <p:txBody>
          <a:bodyPr/>
          <a:lstStyle/>
          <a:p>
            <a:r>
              <a:rPr lang="en-US" b="1" dirty="0">
                <a:solidFill>
                  <a:schemeClr val="bg1"/>
                </a:solidFill>
                <a:latin typeface="Avenir Next" panose="020B0503020202020204" pitchFamily="34" charset="0"/>
              </a:rPr>
              <a:t>Dr. Tony Merida</a:t>
            </a:r>
            <a:endParaRPr lang="en-US" sz="3200" dirty="0"/>
          </a:p>
        </p:txBody>
      </p:sp>
      <p:pic>
        <p:nvPicPr>
          <p:cNvPr id="5" name="Picture 2" descr="Tony Merida | Pastor and Author">
            <a:extLst>
              <a:ext uri="{FF2B5EF4-FFF2-40B4-BE49-F238E27FC236}">
                <a16:creationId xmlns:a16="http://schemas.microsoft.com/office/drawing/2014/main" id="{7CC32189-4542-AC46-AF50-866DCCBDA140}"/>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t="6081" b="608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57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39D16-451C-EB1F-24D8-0D39F5817E7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1D240F2-7997-E7C5-4B93-FEA7B2513E2A}"/>
              </a:ext>
            </a:extLst>
          </p:cNvPr>
          <p:cNvSpPr>
            <a:spLocks noGrp="1"/>
          </p:cNvSpPr>
          <p:nvPr>
            <p:ph type="body" sz="half" idx="2"/>
          </p:nvPr>
        </p:nvSpPr>
        <p:spPr/>
        <p:txBody>
          <a:bodyPr/>
          <a:lstStyle/>
          <a:p>
            <a:r>
              <a:rPr lang="en-US" dirty="0"/>
              <a:t>Paul’s life reminds us that God can radically change anyone. Here we have a man who might formerly have been compared to a terrorist now writing the New Testament.</a:t>
            </a:r>
          </a:p>
        </p:txBody>
      </p:sp>
      <p:sp>
        <p:nvSpPr>
          <p:cNvPr id="7" name="Title 6">
            <a:extLst>
              <a:ext uri="{FF2B5EF4-FFF2-40B4-BE49-F238E27FC236}">
                <a16:creationId xmlns:a16="http://schemas.microsoft.com/office/drawing/2014/main" id="{D53D6352-F098-2F89-EDA9-95B9D01D9027}"/>
              </a:ext>
            </a:extLst>
          </p:cNvPr>
          <p:cNvSpPr>
            <a:spLocks noGrp="1"/>
          </p:cNvSpPr>
          <p:nvPr>
            <p:ph type="title"/>
          </p:nvPr>
        </p:nvSpPr>
        <p:spPr/>
        <p:txBody>
          <a:bodyPr/>
          <a:lstStyle/>
          <a:p>
            <a:r>
              <a:rPr lang="en-US" b="1" dirty="0">
                <a:solidFill>
                  <a:schemeClr val="bg1"/>
                </a:solidFill>
                <a:latin typeface="Avenir Next" panose="020B0503020202020204" pitchFamily="34" charset="0"/>
              </a:rPr>
              <a:t>Dr. Tony Merida</a:t>
            </a:r>
            <a:endParaRPr lang="en-US" sz="3200" dirty="0"/>
          </a:p>
        </p:txBody>
      </p:sp>
      <p:pic>
        <p:nvPicPr>
          <p:cNvPr id="5" name="Picture 2" descr="Tony Merida | Pastor and Author">
            <a:extLst>
              <a:ext uri="{FF2B5EF4-FFF2-40B4-BE49-F238E27FC236}">
                <a16:creationId xmlns:a16="http://schemas.microsoft.com/office/drawing/2014/main" id="{31531224-3142-1B06-2770-D71C43DB3B8F}"/>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t="6081" b="608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28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15209-D833-D70D-6844-F11EA82D9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C33E6B-04AA-E559-77C9-3C28F0E479FA}"/>
              </a:ext>
            </a:extLst>
          </p:cNvPr>
          <p:cNvSpPr>
            <a:spLocks noGrp="1"/>
          </p:cNvSpPr>
          <p:nvPr>
            <p:ph type="title"/>
          </p:nvPr>
        </p:nvSpPr>
        <p:spPr/>
        <p:txBody>
          <a:bodyPr/>
          <a:lstStyle/>
          <a:p>
            <a:r>
              <a:rPr lang="en-US" dirty="0"/>
              <a:t>Ephesians, week 3 (pages 17–23)</a:t>
            </a:r>
          </a:p>
        </p:txBody>
      </p:sp>
      <p:sp>
        <p:nvSpPr>
          <p:cNvPr id="3" name="Content Placeholder 2">
            <a:extLst>
              <a:ext uri="{FF2B5EF4-FFF2-40B4-BE49-F238E27FC236}">
                <a16:creationId xmlns:a16="http://schemas.microsoft.com/office/drawing/2014/main" id="{D8168D75-19D9-30C2-3AE8-EE58535305EC}"/>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55992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4A5E1-D217-BC86-3088-C58E49730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40BB2-388A-FED5-F19A-2587334F868B}"/>
              </a:ext>
            </a:extLst>
          </p:cNvPr>
          <p:cNvSpPr>
            <a:spLocks noGrp="1"/>
          </p:cNvSpPr>
          <p:nvPr>
            <p:ph type="title"/>
          </p:nvPr>
        </p:nvSpPr>
        <p:spPr/>
        <p:txBody>
          <a:bodyPr/>
          <a:lstStyle/>
          <a:p>
            <a:r>
              <a:rPr lang="en-US" dirty="0"/>
              <a:t>Hear: Ephesians 1</a:t>
            </a:r>
          </a:p>
        </p:txBody>
      </p:sp>
      <p:sp>
        <p:nvSpPr>
          <p:cNvPr id="3" name="Content Placeholder 2">
            <a:extLst>
              <a:ext uri="{FF2B5EF4-FFF2-40B4-BE49-F238E27FC236}">
                <a16:creationId xmlns:a16="http://schemas.microsoft.com/office/drawing/2014/main" id="{9F4F3619-2A85-537D-71B1-1B00B26363B1}"/>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171279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E425A-432D-5173-C542-1C2060559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C1894-0113-9A54-22FB-B5579447F833}"/>
              </a:ext>
            </a:extLst>
          </p:cNvPr>
          <p:cNvSpPr>
            <a:spLocks noGrp="1"/>
          </p:cNvSpPr>
          <p:nvPr>
            <p:ph type="title"/>
          </p:nvPr>
        </p:nvSpPr>
        <p:spPr/>
        <p:txBody>
          <a:bodyPr/>
          <a:lstStyle/>
          <a:p>
            <a:r>
              <a:rPr lang="en-US" dirty="0"/>
              <a:t>Apostles in the New Testament</a:t>
            </a:r>
          </a:p>
        </p:txBody>
      </p:sp>
      <p:sp>
        <p:nvSpPr>
          <p:cNvPr id="3" name="Content Placeholder 2">
            <a:extLst>
              <a:ext uri="{FF2B5EF4-FFF2-40B4-BE49-F238E27FC236}">
                <a16:creationId xmlns:a16="http://schemas.microsoft.com/office/drawing/2014/main" id="{BB99803B-850D-EB33-2E04-FA45E4C8C059}"/>
              </a:ext>
            </a:extLst>
          </p:cNvPr>
          <p:cNvSpPr>
            <a:spLocks noGrp="1"/>
          </p:cNvSpPr>
          <p:nvPr>
            <p:ph idx="1"/>
          </p:nvPr>
        </p:nvSpPr>
        <p:spPr>
          <a:xfrm>
            <a:off x="838199" y="2150533"/>
            <a:ext cx="10515600" cy="4026429"/>
          </a:xfrm>
        </p:spPr>
        <p:txBody>
          <a:bodyPr/>
          <a:lstStyle/>
          <a:p>
            <a:pPr marL="458788" indent="-458788"/>
            <a:r>
              <a:rPr lang="en-US" sz="3400" dirty="0"/>
              <a:t>The 12 (Matthew 10:2)</a:t>
            </a:r>
          </a:p>
          <a:p>
            <a:pPr marL="458788" indent="-458788"/>
            <a:r>
              <a:rPr lang="en-US" sz="3400" dirty="0"/>
              <a:t>Matthias (Acts 1:26)</a:t>
            </a:r>
          </a:p>
          <a:p>
            <a:pPr marL="458788" indent="-458788"/>
            <a:r>
              <a:rPr lang="en-US" sz="3400" dirty="0"/>
              <a:t>Paul and Barnabas (Acts 14:14)</a:t>
            </a:r>
          </a:p>
          <a:p>
            <a:pPr marL="458788" indent="-458788"/>
            <a:r>
              <a:rPr lang="en-US" sz="3400" dirty="0"/>
              <a:t>Apollos (1 Corinthians 4:6–9)</a:t>
            </a:r>
          </a:p>
          <a:p>
            <a:pPr marL="458788" indent="-458788"/>
            <a:r>
              <a:rPr lang="en-US" sz="3400" dirty="0"/>
              <a:t>James, half-brother of Jesus (Galatians 1:19)</a:t>
            </a:r>
          </a:p>
          <a:p>
            <a:pPr marL="458788" indent="-458788"/>
            <a:r>
              <a:rPr lang="en-US" sz="3400" dirty="0"/>
              <a:t>Epaphroditus (Philippians 2:25)</a:t>
            </a:r>
          </a:p>
          <a:p>
            <a:pPr marL="458788" indent="-458788"/>
            <a:r>
              <a:rPr lang="en-US" sz="3400" dirty="0"/>
              <a:t>Silas and Timothy (1 Thessalonians 1:1; 2:5–6)</a:t>
            </a:r>
          </a:p>
          <a:p>
            <a:pPr marL="458788" indent="-458788"/>
            <a:r>
              <a:rPr lang="en-US" sz="3400" dirty="0"/>
              <a:t>Jesus Christ (Hebrews 3:1)</a:t>
            </a:r>
          </a:p>
        </p:txBody>
      </p:sp>
    </p:spTree>
    <p:extLst>
      <p:ext uri="{BB962C8B-B14F-4D97-AF65-F5344CB8AC3E}">
        <p14:creationId xmlns:p14="http://schemas.microsoft.com/office/powerpoint/2010/main" val="147561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D73BF-B1AF-330C-BE5D-A6FFFE522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1D895-4A1A-14AE-0423-F4ADE7B0C6E2}"/>
              </a:ext>
            </a:extLst>
          </p:cNvPr>
          <p:cNvSpPr>
            <a:spLocks noGrp="1"/>
          </p:cNvSpPr>
          <p:nvPr>
            <p:ph type="title"/>
          </p:nvPr>
        </p:nvSpPr>
        <p:spPr/>
        <p:txBody>
          <a:bodyPr/>
          <a:lstStyle/>
          <a:p>
            <a:r>
              <a:rPr lang="en-US" dirty="0"/>
              <a:t>Ephesians, week 3 (pages 17–23)</a:t>
            </a:r>
          </a:p>
        </p:txBody>
      </p:sp>
      <p:sp>
        <p:nvSpPr>
          <p:cNvPr id="3" name="Content Placeholder 2">
            <a:extLst>
              <a:ext uri="{FF2B5EF4-FFF2-40B4-BE49-F238E27FC236}">
                <a16:creationId xmlns:a16="http://schemas.microsoft.com/office/drawing/2014/main" id="{DB8FDD51-FE18-D7EB-16D5-3D7476A0D16B}"/>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95118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5F553-1249-23AE-0043-4A9FAF1CE69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86FA48E-B846-D509-9B7C-F3DC16DC0819}"/>
              </a:ext>
            </a:extLst>
          </p:cNvPr>
          <p:cNvSpPr>
            <a:spLocks noGrp="1"/>
          </p:cNvSpPr>
          <p:nvPr>
            <p:ph type="body" sz="half" idx="2"/>
          </p:nvPr>
        </p:nvSpPr>
        <p:spPr/>
        <p:txBody>
          <a:bodyPr/>
          <a:lstStyle/>
          <a:p>
            <a:r>
              <a:rPr lang="en-US" dirty="0"/>
              <a:t>This means not only that Paul belongs to Christ Jesus, but also that Paul represents him so definitely that Paul’s message is Christ’s own message</a:t>
            </a:r>
          </a:p>
        </p:txBody>
      </p:sp>
      <p:sp>
        <p:nvSpPr>
          <p:cNvPr id="6" name="Title 5">
            <a:extLst>
              <a:ext uri="{FF2B5EF4-FFF2-40B4-BE49-F238E27FC236}">
                <a16:creationId xmlns:a16="http://schemas.microsoft.com/office/drawing/2014/main" id="{96894EF7-283A-BBAE-3EF1-07216347EE37}"/>
              </a:ext>
            </a:extLst>
          </p:cNvPr>
          <p:cNvSpPr>
            <a:spLocks noGrp="1"/>
          </p:cNvSpPr>
          <p:nvPr>
            <p:ph type="title"/>
          </p:nvPr>
        </p:nvSpPr>
        <p:spPr/>
        <p:txBody>
          <a:bodyPr/>
          <a:lstStyle/>
          <a:p>
            <a:r>
              <a:rPr lang="en-US" dirty="0"/>
              <a:t>Dr. Bryan </a:t>
            </a:r>
            <a:r>
              <a:rPr lang="en-US" dirty="0" err="1"/>
              <a:t>Chapell</a:t>
            </a:r>
            <a:endParaRPr lang="en-US" dirty="0"/>
          </a:p>
        </p:txBody>
      </p:sp>
      <p:pic>
        <p:nvPicPr>
          <p:cNvPr id="8" name="Picture Placeholder 7" descr="A person in a suit and tie&#10;&#10;AI-generated content may be incorrect.">
            <a:extLst>
              <a:ext uri="{FF2B5EF4-FFF2-40B4-BE49-F238E27FC236}">
                <a16:creationId xmlns:a16="http://schemas.microsoft.com/office/drawing/2014/main" id="{123DE716-86DC-FD00-AE4F-7DEE0470E9A9}"/>
              </a:ext>
            </a:extLst>
          </p:cNvPr>
          <p:cNvPicPr>
            <a:picLocks noGrp="1" noChangeAspect="1"/>
          </p:cNvPicPr>
          <p:nvPr>
            <p:ph type="pic" idx="1"/>
          </p:nvPr>
        </p:nvPicPr>
        <p:blipFill>
          <a:blip r:embed="rId2"/>
          <a:srcRect l="1526" r="1526"/>
          <a:stretch>
            <a:fillRect/>
          </a:stretch>
        </p:blipFill>
        <p:spPr/>
      </p:pic>
    </p:spTree>
    <p:extLst>
      <p:ext uri="{BB962C8B-B14F-4D97-AF65-F5344CB8AC3E}">
        <p14:creationId xmlns:p14="http://schemas.microsoft.com/office/powerpoint/2010/main" val="3809868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724DE-E98F-E1E7-28C5-904C7D94E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03111-9069-9BE6-BAFA-12767A9BF45C}"/>
              </a:ext>
            </a:extLst>
          </p:cNvPr>
          <p:cNvSpPr>
            <a:spLocks noGrp="1"/>
          </p:cNvSpPr>
          <p:nvPr>
            <p:ph type="title"/>
          </p:nvPr>
        </p:nvSpPr>
        <p:spPr/>
        <p:txBody>
          <a:bodyPr/>
          <a:lstStyle/>
          <a:p>
            <a:r>
              <a:rPr lang="en-US" dirty="0"/>
              <a:t>Ephesians, week 3 (pages 17–23)</a:t>
            </a:r>
          </a:p>
        </p:txBody>
      </p:sp>
      <p:sp>
        <p:nvSpPr>
          <p:cNvPr id="3" name="Content Placeholder 2">
            <a:extLst>
              <a:ext uri="{FF2B5EF4-FFF2-40B4-BE49-F238E27FC236}">
                <a16:creationId xmlns:a16="http://schemas.microsoft.com/office/drawing/2014/main" id="{4C7D84CC-BE8F-5961-D8DB-80D951937E8C}"/>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468024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B1971-D554-0D36-1A3D-1738173EAE7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D350A64-7A45-CC1E-23B5-9E618AE4BE00}"/>
              </a:ext>
            </a:extLst>
          </p:cNvPr>
          <p:cNvSpPr>
            <a:spLocks noGrp="1"/>
          </p:cNvSpPr>
          <p:nvPr>
            <p:ph type="body" sz="half" idx="2"/>
          </p:nvPr>
        </p:nvSpPr>
        <p:spPr/>
        <p:txBody>
          <a:bodyPr/>
          <a:lstStyle/>
          <a:p>
            <a:r>
              <a:rPr lang="en-US" dirty="0"/>
              <a:t>Paul says that he is an apostle of Christ Jesus by “the will of God” (v. 1b). Against the great challenges that he is facing, this phrase is his defense, his offense, and his confidence.</a:t>
            </a:r>
          </a:p>
        </p:txBody>
      </p:sp>
      <p:sp>
        <p:nvSpPr>
          <p:cNvPr id="6" name="Title 5">
            <a:extLst>
              <a:ext uri="{FF2B5EF4-FFF2-40B4-BE49-F238E27FC236}">
                <a16:creationId xmlns:a16="http://schemas.microsoft.com/office/drawing/2014/main" id="{ADA0C549-9FC5-F591-E257-60DD328EB0D4}"/>
              </a:ext>
            </a:extLst>
          </p:cNvPr>
          <p:cNvSpPr>
            <a:spLocks noGrp="1"/>
          </p:cNvSpPr>
          <p:nvPr>
            <p:ph type="title"/>
          </p:nvPr>
        </p:nvSpPr>
        <p:spPr/>
        <p:txBody>
          <a:bodyPr/>
          <a:lstStyle/>
          <a:p>
            <a:r>
              <a:rPr lang="en-US" dirty="0"/>
              <a:t>Dr. Bryan </a:t>
            </a:r>
            <a:r>
              <a:rPr lang="en-US" dirty="0" err="1"/>
              <a:t>Chapell</a:t>
            </a:r>
            <a:endParaRPr lang="en-US" dirty="0"/>
          </a:p>
        </p:txBody>
      </p:sp>
      <p:pic>
        <p:nvPicPr>
          <p:cNvPr id="8" name="Picture Placeholder 7" descr="A person in a suit and tie&#10;&#10;AI-generated content may be incorrect.">
            <a:extLst>
              <a:ext uri="{FF2B5EF4-FFF2-40B4-BE49-F238E27FC236}">
                <a16:creationId xmlns:a16="http://schemas.microsoft.com/office/drawing/2014/main" id="{D508DDD0-0152-F4A0-966C-CB3AF3642EAF}"/>
              </a:ext>
            </a:extLst>
          </p:cNvPr>
          <p:cNvPicPr>
            <a:picLocks noGrp="1" noChangeAspect="1"/>
          </p:cNvPicPr>
          <p:nvPr>
            <p:ph type="pic" idx="1"/>
          </p:nvPr>
        </p:nvPicPr>
        <p:blipFill>
          <a:blip r:embed="rId2"/>
          <a:srcRect l="1526" r="1526"/>
          <a:stretch>
            <a:fillRect/>
          </a:stretch>
        </p:blipFill>
        <p:spPr/>
      </p:pic>
    </p:spTree>
    <p:extLst>
      <p:ext uri="{BB962C8B-B14F-4D97-AF65-F5344CB8AC3E}">
        <p14:creationId xmlns:p14="http://schemas.microsoft.com/office/powerpoint/2010/main" val="665963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BC0E7C-D6C4-C12A-5E38-416F10B7AD2B}"/>
              </a:ext>
            </a:extLst>
          </p:cNvPr>
          <p:cNvSpPr>
            <a:spLocks noGrp="1"/>
          </p:cNvSpPr>
          <p:nvPr>
            <p:ph type="body" sz="half" idx="2"/>
          </p:nvPr>
        </p:nvSpPr>
        <p:spPr/>
        <p:txBody>
          <a:bodyPr/>
          <a:lstStyle/>
          <a:p>
            <a:r>
              <a:rPr lang="en-US" dirty="0"/>
              <a:t>This epistle contains more references to the will or decision of God than any other NT book, except the Gospel of John</a:t>
            </a:r>
          </a:p>
        </p:txBody>
      </p:sp>
      <p:sp>
        <p:nvSpPr>
          <p:cNvPr id="6" name="Title 5">
            <a:extLst>
              <a:ext uri="{FF2B5EF4-FFF2-40B4-BE49-F238E27FC236}">
                <a16:creationId xmlns:a16="http://schemas.microsoft.com/office/drawing/2014/main" id="{5ABFE729-47D2-DE30-81A9-85B56D563D45}"/>
              </a:ext>
            </a:extLst>
          </p:cNvPr>
          <p:cNvSpPr>
            <a:spLocks noGrp="1"/>
          </p:cNvSpPr>
          <p:nvPr>
            <p:ph type="title"/>
          </p:nvPr>
        </p:nvSpPr>
        <p:spPr/>
        <p:txBody>
          <a:bodyPr/>
          <a:lstStyle/>
          <a:p>
            <a:r>
              <a:rPr lang="en-US" dirty="0"/>
              <a:t>Dr. Markus Barth</a:t>
            </a:r>
          </a:p>
        </p:txBody>
      </p:sp>
      <p:pic>
        <p:nvPicPr>
          <p:cNvPr id="11" name="Picture Placeholder 10" descr="A person wearing glasses and a suit&#10;&#10;AI-generated content may be incorrect.">
            <a:extLst>
              <a:ext uri="{FF2B5EF4-FFF2-40B4-BE49-F238E27FC236}">
                <a16:creationId xmlns:a16="http://schemas.microsoft.com/office/drawing/2014/main" id="{30BBFEAA-1B6E-87DD-D41E-AF60BB8C5C51}"/>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saturation sat="0"/>
                    </a14:imgEffect>
                  </a14:imgLayer>
                </a14:imgProps>
              </a:ext>
            </a:extLst>
          </a:blip>
          <a:srcRect t="5617" b="5617"/>
          <a:stretch>
            <a:fillRect/>
          </a:stretch>
        </p:blipFill>
        <p:spPr/>
      </p:pic>
    </p:spTree>
    <p:extLst>
      <p:ext uri="{BB962C8B-B14F-4D97-AF65-F5344CB8AC3E}">
        <p14:creationId xmlns:p14="http://schemas.microsoft.com/office/powerpoint/2010/main" val="1791236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79406-E3C4-3653-5CFF-0FA9179240C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3DF7933E-FC78-39E2-BC78-1CD098BF16AB}"/>
              </a:ext>
            </a:extLst>
          </p:cNvPr>
          <p:cNvSpPr>
            <a:spLocks noGrp="1"/>
          </p:cNvSpPr>
          <p:nvPr>
            <p:ph type="title"/>
          </p:nvPr>
        </p:nvSpPr>
        <p:spPr/>
        <p:txBody>
          <a:bodyPr/>
          <a:lstStyle/>
          <a:p>
            <a:r>
              <a:rPr lang="en-US" dirty="0"/>
              <a:t>Commentaries</a:t>
            </a:r>
          </a:p>
        </p:txBody>
      </p:sp>
      <p:sp>
        <p:nvSpPr>
          <p:cNvPr id="2" name="Content Placeholder 7">
            <a:extLst>
              <a:ext uri="{FF2B5EF4-FFF2-40B4-BE49-F238E27FC236}">
                <a16:creationId xmlns:a16="http://schemas.microsoft.com/office/drawing/2014/main" id="{AA0FE023-F641-0885-17AA-596B76F388F2}"/>
              </a:ext>
            </a:extLst>
          </p:cNvPr>
          <p:cNvSpPr>
            <a:spLocks noGrp="1"/>
          </p:cNvSpPr>
          <p:nvPr>
            <p:ph idx="1"/>
          </p:nvPr>
        </p:nvSpPr>
        <p:spPr>
          <a:xfrm>
            <a:off x="838200" y="2150533"/>
            <a:ext cx="10790382" cy="4026429"/>
          </a:xfrm>
        </p:spPr>
        <p:txBody>
          <a:bodyPr/>
          <a:lstStyle/>
          <a:p>
            <a:pPr marL="920750" indent="-460375"/>
            <a:r>
              <a:rPr lang="en-US" dirty="0"/>
              <a:t>Quotes are due to Jim by Thursday night</a:t>
            </a:r>
          </a:p>
          <a:p>
            <a:pPr marL="920750" indent="-460375"/>
            <a:endParaRPr lang="en-US" dirty="0"/>
          </a:p>
          <a:p>
            <a:pPr marL="920750" indent="-460375"/>
            <a:r>
              <a:rPr lang="en-US" dirty="0"/>
              <a:t>If you would like one, let Jim know</a:t>
            </a:r>
          </a:p>
        </p:txBody>
      </p:sp>
    </p:spTree>
    <p:extLst>
      <p:ext uri="{BB962C8B-B14F-4D97-AF65-F5344CB8AC3E}">
        <p14:creationId xmlns:p14="http://schemas.microsoft.com/office/powerpoint/2010/main" val="2428150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Be out of this room by 9:50</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Ephesians 1:1a</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p:txBody>
          <a:bodyPr/>
          <a:lstStyle/>
          <a:p>
            <a:pPr marL="7938" indent="0">
              <a:buNone/>
            </a:pPr>
            <a:r>
              <a:rPr lang="en-US" dirty="0"/>
              <a:t>Paul, an apostle of Christ Jesus by the will of God,</a:t>
            </a:r>
          </a:p>
        </p:txBody>
      </p:sp>
    </p:spTree>
    <p:extLst>
      <p:ext uri="{BB962C8B-B14F-4D97-AF65-F5344CB8AC3E}">
        <p14:creationId xmlns:p14="http://schemas.microsoft.com/office/powerpoint/2010/main" val="354482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F1CFFB-937D-DEFF-0A9C-8C75B532BDFB}"/>
              </a:ext>
            </a:extLst>
          </p:cNvPr>
          <p:cNvSpPr>
            <a:spLocks noGrp="1"/>
          </p:cNvSpPr>
          <p:nvPr>
            <p:ph type="title"/>
          </p:nvPr>
        </p:nvSpPr>
        <p:spPr/>
        <p:txBody>
          <a:bodyPr/>
          <a:lstStyle/>
          <a:p>
            <a:r>
              <a:rPr lang="en-US" dirty="0"/>
              <a:t>Cross references in the LSB (letters)</a:t>
            </a:r>
          </a:p>
        </p:txBody>
      </p:sp>
      <p:sp>
        <p:nvSpPr>
          <p:cNvPr id="6" name="Content Placeholder 5">
            <a:extLst>
              <a:ext uri="{FF2B5EF4-FFF2-40B4-BE49-F238E27FC236}">
                <a16:creationId xmlns:a16="http://schemas.microsoft.com/office/drawing/2014/main" id="{22004967-D5D3-FFDD-7302-8B4716ACF2ED}"/>
              </a:ext>
            </a:extLst>
          </p:cNvPr>
          <p:cNvSpPr>
            <a:spLocks noGrp="1"/>
          </p:cNvSpPr>
          <p:nvPr>
            <p:ph idx="1"/>
          </p:nvPr>
        </p:nvSpPr>
        <p:spPr/>
        <p:txBody>
          <a:bodyPr/>
          <a:lstStyle/>
          <a:p>
            <a:pPr marL="742950" indent="-742950">
              <a:buFont typeface="+mj-lt"/>
              <a:buAutoNum type="alphaLcPeriod"/>
            </a:pPr>
            <a:r>
              <a:rPr lang="en-US" dirty="0"/>
              <a:t>2Co 1:1</a:t>
            </a:r>
          </a:p>
          <a:p>
            <a:pPr marL="742950" indent="-742950">
              <a:buFont typeface="+mj-lt"/>
              <a:buAutoNum type="alphaLcPeriod"/>
            </a:pPr>
            <a:r>
              <a:rPr lang="en-US" dirty="0"/>
              <a:t>Ro 8:1</a:t>
            </a:r>
          </a:p>
          <a:p>
            <a:pPr marL="742950" indent="-742950">
              <a:buFont typeface="+mj-lt"/>
              <a:buAutoNum type="alphaLcPeriod"/>
            </a:pPr>
            <a:r>
              <a:rPr lang="en-US" dirty="0"/>
              <a:t>1Co 1:1</a:t>
            </a:r>
          </a:p>
          <a:p>
            <a:pPr marL="742950" indent="-742950">
              <a:buFont typeface="+mj-lt"/>
              <a:buAutoNum type="alphaLcPeriod"/>
            </a:pPr>
            <a:r>
              <a:rPr lang="en-US" dirty="0"/>
              <a:t>Ac 9:13</a:t>
            </a:r>
          </a:p>
          <a:p>
            <a:pPr marL="742950" indent="-742950">
              <a:buFont typeface="+mj-lt"/>
              <a:buAutoNum type="alphaLcPeriod"/>
            </a:pPr>
            <a:r>
              <a:rPr lang="en-US" dirty="0"/>
              <a:t>Ac 18:19</a:t>
            </a:r>
          </a:p>
          <a:p>
            <a:pPr marL="742950" indent="-742950">
              <a:buFont typeface="+mj-lt"/>
              <a:buAutoNum type="alphaLcPeriod"/>
            </a:pPr>
            <a:r>
              <a:rPr lang="en-US" dirty="0"/>
              <a:t>Col 1:2</a:t>
            </a:r>
          </a:p>
        </p:txBody>
      </p:sp>
    </p:spTree>
    <p:extLst>
      <p:ext uri="{BB962C8B-B14F-4D97-AF65-F5344CB8AC3E}">
        <p14:creationId xmlns:p14="http://schemas.microsoft.com/office/powerpoint/2010/main" val="119116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2D97F-450A-BADB-291F-AF81CCA4BCA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59B5B3-B367-D783-C7C6-54224FF1B793}"/>
              </a:ext>
            </a:extLst>
          </p:cNvPr>
          <p:cNvSpPr>
            <a:spLocks noGrp="1"/>
          </p:cNvSpPr>
          <p:nvPr>
            <p:ph type="title"/>
          </p:nvPr>
        </p:nvSpPr>
        <p:spPr/>
        <p:txBody>
          <a:bodyPr/>
          <a:lstStyle/>
          <a:p>
            <a:r>
              <a:rPr lang="en-US" dirty="0"/>
              <a:t>Footnotes in the LSB (numbers)</a:t>
            </a:r>
          </a:p>
        </p:txBody>
      </p:sp>
      <p:sp>
        <p:nvSpPr>
          <p:cNvPr id="6" name="Content Placeholder 5">
            <a:extLst>
              <a:ext uri="{FF2B5EF4-FFF2-40B4-BE49-F238E27FC236}">
                <a16:creationId xmlns:a16="http://schemas.microsoft.com/office/drawing/2014/main" id="{1FEC8B80-1456-1C9E-CEAF-935BA4877A4B}"/>
              </a:ext>
            </a:extLst>
          </p:cNvPr>
          <p:cNvSpPr>
            <a:spLocks noGrp="1"/>
          </p:cNvSpPr>
          <p:nvPr>
            <p:ph idx="1"/>
          </p:nvPr>
        </p:nvSpPr>
        <p:spPr/>
        <p:txBody>
          <a:bodyPr/>
          <a:lstStyle/>
          <a:p>
            <a:pPr marL="742950" indent="-742950">
              <a:buAutoNum type="arabicPeriod"/>
            </a:pPr>
            <a:r>
              <a:rPr lang="en-US" dirty="0"/>
              <a:t>Lit </a:t>
            </a:r>
            <a:r>
              <a:rPr lang="en-US" i="1" dirty="0"/>
              <a:t>through</a:t>
            </a:r>
          </a:p>
          <a:p>
            <a:pPr marL="742950" indent="-742950">
              <a:buAutoNum type="arabicPeriod"/>
            </a:pPr>
            <a:r>
              <a:rPr lang="en-US" dirty="0"/>
              <a:t>Or </a:t>
            </a:r>
            <a:r>
              <a:rPr lang="en-US" i="1" dirty="0"/>
              <a:t>holy ones</a:t>
            </a:r>
          </a:p>
          <a:p>
            <a:pPr marL="742950" indent="-742950">
              <a:buAutoNum type="arabicPeriod"/>
            </a:pPr>
            <a:r>
              <a:rPr lang="en-US" dirty="0"/>
              <a:t>Three early mss omit </a:t>
            </a:r>
            <a:r>
              <a:rPr lang="en-US" i="1" dirty="0"/>
              <a:t>at Ephesus</a:t>
            </a:r>
          </a:p>
        </p:txBody>
      </p:sp>
    </p:spTree>
    <p:extLst>
      <p:ext uri="{BB962C8B-B14F-4D97-AF65-F5344CB8AC3E}">
        <p14:creationId xmlns:p14="http://schemas.microsoft.com/office/powerpoint/2010/main" val="4024040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0E1C7-C6F5-D161-FF13-99584A7CB5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86321D-069A-800B-A427-0FEFC1690117}"/>
              </a:ext>
            </a:extLst>
          </p:cNvPr>
          <p:cNvSpPr>
            <a:spLocks noGrp="1"/>
          </p:cNvSpPr>
          <p:nvPr>
            <p:ph type="title"/>
          </p:nvPr>
        </p:nvSpPr>
        <p:spPr/>
        <p:txBody>
          <a:bodyPr/>
          <a:lstStyle/>
          <a:p>
            <a:r>
              <a:rPr lang="en-US" dirty="0"/>
              <a:t>Excursus: Bible translations</a:t>
            </a:r>
          </a:p>
        </p:txBody>
      </p:sp>
    </p:spTree>
    <p:extLst>
      <p:ext uri="{BB962C8B-B14F-4D97-AF65-F5344CB8AC3E}">
        <p14:creationId xmlns:p14="http://schemas.microsoft.com/office/powerpoint/2010/main" val="811064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14005</TotalTime>
  <Words>1445</Words>
  <Application>Microsoft Macintosh PowerPoint</Application>
  <PresentationFormat>Widescreen</PresentationFormat>
  <Paragraphs>223</Paragraphs>
  <Slides>57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Avenir Next</vt:lpstr>
      <vt:lpstr>Calibri</vt:lpstr>
      <vt:lpstr>Lato</vt:lpstr>
      <vt:lpstr>Wingdings</vt:lpstr>
      <vt:lpstr>Office Theme</vt:lpstr>
      <vt:lpstr>PowerPoint Presentation</vt:lpstr>
      <vt:lpstr>Ephesians, week 3 (pages 17–23)</vt:lpstr>
      <vt:lpstr>PowerPoint Presentation</vt:lpstr>
      <vt:lpstr>The big picture</vt:lpstr>
      <vt:lpstr>Hear: Ephesians 1</vt:lpstr>
      <vt:lpstr>Ephesians 1:1a</vt:lpstr>
      <vt:lpstr>Cross references in the LSB (letters)</vt:lpstr>
      <vt:lpstr>Footnotes in the LSB (numbers)</vt:lpstr>
      <vt:lpstr>Excursus: Bible translations</vt:lpstr>
      <vt:lpstr>From IconicAuctions.com</vt:lpstr>
      <vt:lpstr>Excursus: Bible translations</vt:lpstr>
      <vt:lpstr>PowerPoint Presentation</vt:lpstr>
      <vt:lpstr>PowerPoint Presentation</vt:lpstr>
      <vt:lpstr>Excursus: Bible translations</vt:lpstr>
      <vt:lpstr>An example</vt:lpstr>
      <vt:lpstr>Excursus: Bible translations</vt:lpstr>
      <vt:lpstr>The predominant textual flow diagram for non-fragmentary witnesses in the Catholic Epistles; image source: Peter J. Gurry, A Critical Examination of the Coherence-Based Genealogical Method in New Testament Textual Criticism (Brill, 2017), pp. 60-61</vt:lpstr>
      <vt:lpstr>Peter J. Gurry, A Critical Examination of the Coherence-Based Genealogical Method in New Testament Textual Criticism (Brill, 2017)</vt:lpstr>
      <vt:lpstr>The predominant textual flow diagram for non-fragmentary witnesses in the Catholic Epistles; image source: Peter J. Gurry, A Critical Examination of the Coherence-Based Genealogical Method in New Testament Textual Criticism (Brill, 2017), pp. 60-61</vt:lpstr>
      <vt:lpstr>Excursus: Bible translations</vt:lpstr>
      <vt:lpstr>Major Greek New Testament families</vt:lpstr>
      <vt:lpstr>Excursus: Bible translations</vt:lpstr>
      <vt:lpstr>Textual criticism recommended reading</vt:lpstr>
      <vt:lpstr>PowerPoint Presentation</vt:lpstr>
      <vt:lpstr>Excursus: Bible translations</vt:lpstr>
      <vt:lpstr>Excursus: Bible translations</vt:lpstr>
      <vt:lpstr>Major Greek New Testament families</vt:lpstr>
      <vt:lpstr>Footnotes in the LSB (numbers)</vt:lpstr>
      <vt:lpstr>Ephesians 1:1–2 (NA28)</vt:lpstr>
      <vt:lpstr>Ephesians 1:1–2 (NA28)</vt:lpstr>
      <vt:lpstr>What’s new in this handout</vt:lpstr>
      <vt:lpstr>PowerPoint Presentation</vt:lpstr>
      <vt:lpstr>PowerPoint Presentation</vt:lpstr>
      <vt:lpstr> “in Ephesus” options</vt:lpstr>
      <vt:lpstr> “in Ephesus” options</vt:lpstr>
      <vt:lpstr> “in Ephesus” bigger points</vt:lpstr>
      <vt:lpstr>Ephesians, week 3 (pages 17–23)</vt:lpstr>
      <vt:lpstr>Ephesians 1:1a</vt:lpstr>
      <vt:lpstr>The nouns (and one verb)</vt:lpstr>
      <vt:lpstr>Dr. John MacArthur</vt:lpstr>
      <vt:lpstr>Ephesians 1:1a</vt:lpstr>
      <vt:lpstr>Ephesians, week 3 (pages 17–23)</vt:lpstr>
      <vt:lpstr>Normal first-century introduction: author, recipient, greetings</vt:lpstr>
      <vt:lpstr>PowerPoint Presentation</vt:lpstr>
      <vt:lpstr>Dr. Walter Liefeld</vt:lpstr>
      <vt:lpstr>Ephesians, week 3 (pages 17–23)</vt:lpstr>
      <vt:lpstr>Dr. Tony Merida</vt:lpstr>
      <vt:lpstr>Dr. Tony Merida</vt:lpstr>
      <vt:lpstr>Ephesians, week 3 (pages 17–23)</vt:lpstr>
      <vt:lpstr>Apostles in the New Testament</vt:lpstr>
      <vt:lpstr>Ephesians, week 3 (pages 17–23)</vt:lpstr>
      <vt:lpstr>Dr. Bryan Chapell</vt:lpstr>
      <vt:lpstr>Ephesians, week 3 (pages 17–23)</vt:lpstr>
      <vt:lpstr>Dr. Bryan Chapell</vt:lpstr>
      <vt:lpstr>Dr. Markus Barth</vt:lpstr>
      <vt:lpstr>Commentaries</vt:lpstr>
      <vt:lpstr>Prayer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25</cp:revision>
  <cp:lastPrinted>2025-04-05T19:33:33Z</cp:lastPrinted>
  <dcterms:created xsi:type="dcterms:W3CDTF">2022-07-16T19:21:48Z</dcterms:created>
  <dcterms:modified xsi:type="dcterms:W3CDTF">2025-04-07T14:12:56Z</dcterms:modified>
</cp:coreProperties>
</file>